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Lst>
  <p:sldSz cy="6858000" cx="9144000"/>
  <p:notesSz cx="6858000" cy="9144000"/>
  <p:embeddedFontLst>
    <p:embeddedFont>
      <p:font typeface="Tahoma"/>
      <p:regular r:id="rId77"/>
      <p:bold r:id="rId78"/>
    </p:embeddedFont>
    <p:embeddedFont>
      <p:font typeface="Cambria Math"/>
      <p:regular r:id="rId7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 uri="http://customooxmlschemas.google.com/">
      <go:slidesCustomData xmlns:go="http://customooxmlschemas.google.com/" r:id="rId80" roundtripDataSignature="AMtx7miGspKzH/ko1YqhNvskv6IYW/cNK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6C0E65E-8F5E-4476-8A20-B14CE13525A2}">
  <a:tblStyle styleId="{A6C0E65E-8F5E-4476-8A20-B14CE13525A2}" styleName="Table_0">
    <a:wholeTbl>
      <a:tcTxStyle b="off" i="off">
        <a:font>
          <a:latin typeface="Tahoma"/>
          <a:ea typeface="Tahoma"/>
          <a:cs typeface="Tahoma"/>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a:tcStyle>
        <a:fill>
          <a:solidFill>
            <a:srgbClr val="CFD7E7"/>
          </a:solidFill>
        </a:fill>
      </a:tcStyle>
    </a:band1H>
    <a:band2H>
      <a:tcTxStyle/>
    </a:band2H>
    <a:band1V>
      <a:tcTxStyle/>
      <a:tcStyle>
        <a:fill>
          <a:solidFill>
            <a:srgbClr val="CFD7E7"/>
          </a:solidFill>
        </a:fill>
      </a:tcStyle>
    </a:band1V>
    <a:band2V>
      <a:tcTxStyle/>
    </a:band2V>
    <a:lastCol>
      <a:tcTxStyle b="on" i="off">
        <a:font>
          <a:latin typeface="Tahoma"/>
          <a:ea typeface="Tahoma"/>
          <a:cs typeface="Tahoma"/>
        </a:font>
        <a:schemeClr val="lt1"/>
      </a:tcTxStyle>
      <a:tcStyle>
        <a:fill>
          <a:solidFill>
            <a:schemeClr val="accent1"/>
          </a:solidFill>
        </a:fill>
      </a:tcStyle>
    </a:lastCol>
    <a:firstCol>
      <a:tcTxStyle b="on" i="off">
        <a:font>
          <a:latin typeface="Tahoma"/>
          <a:ea typeface="Tahoma"/>
          <a:cs typeface="Tahoma"/>
        </a:font>
        <a:schemeClr val="lt1"/>
      </a:tcTxStyle>
      <a:tcStyle>
        <a:fill>
          <a:solidFill>
            <a:schemeClr val="accent1"/>
          </a:solidFill>
        </a:fill>
      </a:tcStyle>
    </a:firstCol>
    <a:lastRow>
      <a:tcTxStyle b="on" i="off">
        <a:font>
          <a:latin typeface="Tahoma"/>
          <a:ea typeface="Tahoma"/>
          <a:cs typeface="Tahoma"/>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Tahoma"/>
          <a:ea typeface="Tahoma"/>
          <a:cs typeface="Tahoma"/>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customschemas.google.com/relationships/presentationmetadata" Target="meta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font" Target="fonts/Tahoma-regular.fntdata"/><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font" Target="fonts/CambriaMath-regular.fntdata"/><Relationship Id="rId34" Type="http://schemas.openxmlformats.org/officeDocument/2006/relationships/slide" Target="slides/slide28.xml"/><Relationship Id="rId78" Type="http://schemas.openxmlformats.org/officeDocument/2006/relationships/font" Target="fonts/Tahoma-bold.fntdata"/><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2pPr>
            <a:lvl3pPr lvl="2"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3pPr>
            <a:lvl4pPr lvl="3"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4pPr>
            <a:lvl5pPr lvl="4"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5pPr>
            <a:lvl6pPr lvl="5"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6pPr>
            <a:lvl7pPr lvl="6"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7pPr>
            <a:lvl8pPr lvl="7"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8pPr>
            <a:lvl9pPr lvl="8"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9pPr>
          </a:lstStyle>
          <a:p/>
        </p:txBody>
      </p:sp>
      <p:sp>
        <p:nvSpPr>
          <p:cNvPr id="4" name="Google Shape;4;n"/>
          <p:cNvSpPr txBox="1"/>
          <p:nvPr>
            <p:ph idx="10" type="dt"/>
          </p:nvPr>
        </p:nvSpPr>
        <p:spPr>
          <a:xfrm>
            <a:off x="3886200"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2pPr>
            <a:lvl3pPr lvl="2"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3pPr>
            <a:lvl4pPr lvl="3"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4pPr>
            <a:lvl5pPr lvl="4"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5pPr>
            <a:lvl6pPr lvl="5"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6pPr>
            <a:lvl7pPr lvl="6"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7pPr>
            <a:lvl8pPr lvl="7"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8pPr>
            <a:lvl9pPr lvl="8"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9pPr>
          </a:lstStyle>
          <a:p/>
        </p:txBody>
      </p:sp>
      <p:sp>
        <p:nvSpPr>
          <p:cNvPr id="5" name="Google Shape;5;n"/>
          <p:cNvSpPr/>
          <p:nvPr>
            <p:ph idx="3"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6" name="Google Shape;6;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indent="-228600" lvl="1" marL="9144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2pPr>
            <a:lvl3pPr indent="-228600" lvl="2" marL="13716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3pPr>
            <a:lvl4pPr indent="-228600" lvl="3" marL="18288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4pPr>
            <a:lvl5pPr indent="-228600" lvl="4" marL="2286000" marR="0" rtl="0" algn="l">
              <a:spcBef>
                <a:spcPts val="36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6800"/>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2pPr>
            <a:lvl3pPr lvl="2"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3pPr>
            <a:lvl4pPr lvl="3"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4pPr>
            <a:lvl5pPr lvl="4"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5pPr>
            <a:lvl6pPr lvl="5"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6pPr>
            <a:lvl7pPr lvl="6"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7pPr>
            <a:lvl8pPr lvl="7"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8pPr>
            <a:lvl9pPr lvl="8"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9pPr>
          </a:lstStyle>
          <a:p/>
        </p:txBody>
      </p:sp>
      <p:sp>
        <p:nvSpPr>
          <p:cNvPr id="8" name="Google Shape;8;n"/>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Times New Roman"/>
                <a:ea typeface="Times New Roman"/>
                <a:cs typeface="Times New Roman"/>
                <a:sym typeface="Times New Roman"/>
              </a:rPr>
              <a:t>‹#›</a:t>
            </a:fld>
            <a:endParaRPr b="0" i="0" sz="12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86" name="Google Shape;86;p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87" name="Google Shape;87;p1: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74" name="Google Shape;174;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1: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83" name="Google Shape;183;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4" name="Google Shape;184;p1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p1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05" name="Google Shape;205;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12" name="Google Shape;212;p1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2018 w1.1</a:t>
            </a:r>
            <a:endParaRPr/>
          </a:p>
        </p:txBody>
      </p:sp>
      <p:sp>
        <p:nvSpPr>
          <p:cNvPr id="213" name="Google Shape;213;p13: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p1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0" name="Google Shape;220;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27" name="Google Shape;227;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p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34" name="Google Shape;234;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241" name="Google Shape;241;p1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2" name="Google Shape;242;p17: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3" name="Google Shape;253;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p1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259" name="Google Shape;259;p1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4" name="Google Shape;94;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p2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4" name="Google Shape;294;p2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95" name="Google Shape;295;p2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21: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29" name="Google Shape;329;p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30" name="Google Shape;330;p2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p2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65" name="Google Shape;365;p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66" name="Google Shape;366;p2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p23: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73" name="Google Shape;373;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374" name="Google Shape;374;p2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p24: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12" name="Google Shape;412;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13" name="Google Shape;413;p2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p25: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20" name="Google Shape;420;p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21" name="Google Shape;421;p2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p2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28" name="Google Shape;428;p2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29" name="Google Shape;429;p2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2019 w1.1</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p27: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71" name="Google Shape;471;p2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72" name="Google Shape;472;p2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latin typeface="Arial"/>
                <a:ea typeface="Arial"/>
                <a:cs typeface="Arial"/>
                <a:sym typeface="Arial"/>
              </a:rPr>
              <a:t>This is a general proof.</a:t>
            </a:r>
            <a:endParaRPr/>
          </a:p>
          <a:p>
            <a:pPr indent="0" lvl="0" marL="0" rtl="0" algn="l">
              <a:spcBef>
                <a:spcPts val="360"/>
              </a:spcBef>
              <a:spcAft>
                <a:spcPts val="0"/>
              </a:spcAft>
              <a:buNone/>
            </a:pPr>
            <a:r>
              <a:rPr lang="en-US"/>
              <a:t>We make no assumptions about the structure of the bipartite graph.</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p28: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13" name="Google Shape;513;p2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14" name="Google Shape;514;p2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p2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550" name="Google Shape;550;p2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20170101</a:t>
            </a:r>
            <a:endParaRPr/>
          </a:p>
        </p:txBody>
      </p:sp>
      <p:sp>
        <p:nvSpPr>
          <p:cNvPr id="551" name="Google Shape;551;p29: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1" name="Google Shape;101;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5" name="Shape 555"/>
        <p:cNvGrpSpPr/>
        <p:nvPr/>
      </p:nvGrpSpPr>
      <p:grpSpPr>
        <a:xfrm>
          <a:off x="0" y="0"/>
          <a:ext cx="0" cy="0"/>
          <a:chOff x="0" y="0"/>
          <a:chExt cx="0" cy="0"/>
        </a:xfrm>
      </p:grpSpPr>
      <p:sp>
        <p:nvSpPr>
          <p:cNvPr id="556" name="Google Shape;556;p3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57" name="Google Shape;557;p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58" name="Google Shape;558;p3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p31: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71" name="Google Shape;571;p3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72" name="Google Shape;572;p3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p3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79" name="Google Shape;579;p3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80" name="Google Shape;580;p3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5" name="Shape 585"/>
        <p:cNvGrpSpPr/>
        <p:nvPr/>
      </p:nvGrpSpPr>
      <p:grpSpPr>
        <a:xfrm>
          <a:off x="0" y="0"/>
          <a:ext cx="0" cy="0"/>
          <a:chOff x="0" y="0"/>
          <a:chExt cx="0" cy="0"/>
        </a:xfrm>
      </p:grpSpPr>
      <p:sp>
        <p:nvSpPr>
          <p:cNvPr id="586" name="Google Shape;586;p3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587" name="Google Shape;587;p3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p34: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94" name="Google Shape;594;p3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95" name="Google Shape;595;p3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p35: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602" name="Google Shape;602;p3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03" name="Google Shape;603;p3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p3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627" name="Google Shape;627;p3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28" name="Google Shape;628;p3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p37: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650" name="Google Shape;650;p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51" name="Google Shape;651;p3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6" name="Shape 656"/>
        <p:cNvGrpSpPr/>
        <p:nvPr/>
      </p:nvGrpSpPr>
      <p:grpSpPr>
        <a:xfrm>
          <a:off x="0" y="0"/>
          <a:ext cx="0" cy="0"/>
          <a:chOff x="0" y="0"/>
          <a:chExt cx="0" cy="0"/>
        </a:xfrm>
      </p:grpSpPr>
      <p:sp>
        <p:nvSpPr>
          <p:cNvPr id="657" name="Google Shape;657;p3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658" name="Google Shape;658;p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p39: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665" name="Google Shape;665;p3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66" name="Google Shape;666;p3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9" name="Google Shape;109;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p4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700" name="Google Shape;700;p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01" name="Google Shape;701;p4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Is greedy deterministic or randomized (it is deterministic!!)</a:t>
            </a:r>
            <a:endParaRPr/>
          </a:p>
          <a:p>
            <a:pPr indent="0" lvl="0" marL="0" rtl="0" algn="l">
              <a:spcBef>
                <a:spcPts val="0"/>
              </a:spcBef>
              <a:spcAft>
                <a:spcPts val="0"/>
              </a:spcAft>
              <a:buNone/>
            </a:pPr>
            <a:r>
              <a:rPr b="0" i="0" lang="en-US" sz="1200">
                <a:solidFill>
                  <a:schemeClr val="dk1"/>
                </a:solidFill>
                <a:latin typeface="Times New Roman"/>
                <a:ea typeface="Times New Roman"/>
                <a:cs typeface="Times New Roman"/>
                <a:sym typeface="Times New Roman"/>
              </a:rPr>
              <a:t>given a particular input, will always produce the same output,</a:t>
            </a:r>
            <a:endParaRPr/>
          </a:p>
          <a:p>
            <a:pPr indent="0" lvl="0" marL="0" rtl="0" algn="l">
              <a:spcBef>
                <a:spcPts val="36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p4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08" name="Google Shape;708;p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p4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15" name="Google Shape;715;p4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1" name="Shape 721"/>
        <p:cNvGrpSpPr/>
        <p:nvPr/>
      </p:nvGrpSpPr>
      <p:grpSpPr>
        <a:xfrm>
          <a:off x="0" y="0"/>
          <a:ext cx="0" cy="0"/>
          <a:chOff x="0" y="0"/>
          <a:chExt cx="0" cy="0"/>
        </a:xfrm>
      </p:grpSpPr>
      <p:sp>
        <p:nvSpPr>
          <p:cNvPr id="722" name="Google Shape;722;p4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23" name="Google Shape;723;p4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9" name="Shape 729"/>
        <p:cNvGrpSpPr/>
        <p:nvPr/>
      </p:nvGrpSpPr>
      <p:grpSpPr>
        <a:xfrm>
          <a:off x="0" y="0"/>
          <a:ext cx="0" cy="0"/>
          <a:chOff x="0" y="0"/>
          <a:chExt cx="0" cy="0"/>
        </a:xfrm>
      </p:grpSpPr>
      <p:sp>
        <p:nvSpPr>
          <p:cNvPr id="730" name="Google Shape;730;p4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31" name="Google Shape;731;p4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 name="Shape 737"/>
        <p:cNvGrpSpPr/>
        <p:nvPr/>
      </p:nvGrpSpPr>
      <p:grpSpPr>
        <a:xfrm>
          <a:off x="0" y="0"/>
          <a:ext cx="0" cy="0"/>
          <a:chOff x="0" y="0"/>
          <a:chExt cx="0" cy="0"/>
        </a:xfrm>
      </p:grpSpPr>
      <p:sp>
        <p:nvSpPr>
          <p:cNvPr id="738" name="Google Shape;738;p4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39" name="Google Shape;739;p4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 name="Shape 745"/>
        <p:cNvGrpSpPr/>
        <p:nvPr/>
      </p:nvGrpSpPr>
      <p:grpSpPr>
        <a:xfrm>
          <a:off x="0" y="0"/>
          <a:ext cx="0" cy="0"/>
          <a:chOff x="0" y="0"/>
          <a:chExt cx="0" cy="0"/>
        </a:xfrm>
      </p:grpSpPr>
      <p:sp>
        <p:nvSpPr>
          <p:cNvPr id="746" name="Google Shape;746;p4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47" name="Google Shape;747;p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p47: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755" name="Google Shape;755;p4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56" name="Google Shape;756;p4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p48: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764" name="Google Shape;764;p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65" name="Google Shape;765;p4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 name="Shape 770"/>
        <p:cNvGrpSpPr/>
        <p:nvPr/>
      </p:nvGrpSpPr>
      <p:grpSpPr>
        <a:xfrm>
          <a:off x="0" y="0"/>
          <a:ext cx="0" cy="0"/>
          <a:chOff x="0" y="0"/>
          <a:chExt cx="0" cy="0"/>
        </a:xfrm>
      </p:grpSpPr>
      <p:sp>
        <p:nvSpPr>
          <p:cNvPr id="771" name="Google Shape;771;p4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72" name="Google Shape;772;p4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18" name="Google Shape;118;p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p5: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p5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80" name="Google Shape;780;p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p5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88" name="Google Shape;788;p5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p5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796" name="Google Shape;796;p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 name="Shape 802"/>
        <p:cNvGrpSpPr/>
        <p:nvPr/>
      </p:nvGrpSpPr>
      <p:grpSpPr>
        <a:xfrm>
          <a:off x="0" y="0"/>
          <a:ext cx="0" cy="0"/>
          <a:chOff x="0" y="0"/>
          <a:chExt cx="0" cy="0"/>
        </a:xfrm>
      </p:grpSpPr>
      <p:sp>
        <p:nvSpPr>
          <p:cNvPr id="803" name="Google Shape;803;p5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04" name="Google Shape;804;p5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p5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12" name="Google Shape;812;p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 name="Shape 818"/>
        <p:cNvGrpSpPr/>
        <p:nvPr/>
      </p:nvGrpSpPr>
      <p:grpSpPr>
        <a:xfrm>
          <a:off x="0" y="0"/>
          <a:ext cx="0" cy="0"/>
          <a:chOff x="0" y="0"/>
          <a:chExt cx="0" cy="0"/>
        </a:xfrm>
      </p:grpSpPr>
      <p:sp>
        <p:nvSpPr>
          <p:cNvPr id="819" name="Google Shape;819;p5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20" name="Google Shape;820;p5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p5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828" name="Google Shape;828;p5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p57: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836" name="Google Shape;836;p5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37" name="Google Shape;837;p5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Why exhausts budget:</a:t>
            </a:r>
            <a:endParaRPr/>
          </a:p>
          <a:p>
            <a:pPr indent="0" lvl="0" marL="0" rtl="0" algn="l">
              <a:spcBef>
                <a:spcPts val="360"/>
              </a:spcBef>
              <a:spcAft>
                <a:spcPts val="0"/>
              </a:spcAft>
              <a:buNone/>
            </a:pPr>
            <a:r>
              <a:rPr lang="en-US"/>
              <a:t>-- remember, optimal exhausts both budgets</a:t>
            </a:r>
            <a:endParaRPr/>
          </a:p>
          <a:p>
            <a:pPr indent="0" lvl="0" marL="0" rtl="0" algn="l">
              <a:spcBef>
                <a:spcPts val="360"/>
              </a:spcBef>
              <a:spcAft>
                <a:spcPts val="0"/>
              </a:spcAft>
              <a:buNone/>
            </a:pPr>
            <a:r>
              <a:t/>
            </a:r>
            <a:endParaRPr/>
          </a:p>
          <a:p>
            <a:pPr indent="0" lvl="0" marL="0" rtl="0" algn="l">
              <a:spcBef>
                <a:spcPts val="360"/>
              </a:spcBef>
              <a:spcAft>
                <a:spcPts val="0"/>
              </a:spcAft>
              <a:buNone/>
            </a:pPr>
            <a:r>
              <a:rPr lang="en-US"/>
              <a:t>GENERAL PROOF</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p58: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844" name="Google Shape;844;p5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45" name="Google Shape;845;p5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800"/>
              <a:t>Whatever is not used should be assigned to A2 (since if we could assign to A1 we would since we still have the budget)</a:t>
            </a:r>
            <a:endParaRPr/>
          </a:p>
          <a:p>
            <a:pPr indent="0" lvl="0" marL="0" rtl="0" algn="l">
              <a:spcBef>
                <a:spcPts val="540"/>
              </a:spcBef>
              <a:spcAft>
                <a:spcPts val="0"/>
              </a:spcAft>
              <a:buNone/>
            </a:pPr>
            <a:r>
              <a:rPr lang="en-US" sz="1800"/>
              <a:t>CASE 1) Less than half of A1’s queries got assigned to A2. So y&gt;B/2</a:t>
            </a:r>
            <a:endParaRPr/>
          </a:p>
          <a:p>
            <a:pPr indent="0" lvl="0" marL="0" rtl="0" algn="l">
              <a:spcBef>
                <a:spcPts val="540"/>
              </a:spcBef>
              <a:spcAft>
                <a:spcPts val="0"/>
              </a:spcAft>
              <a:buNone/>
            </a:pPr>
            <a:r>
              <a:rPr lang="en-US" sz="1800"/>
              <a:t>CASE 2) If more than half of A1’s queries got assigned to A2. </a:t>
            </a:r>
            <a:endParaRPr/>
          </a:p>
          <a:p>
            <a:pPr indent="0" lvl="0" marL="0" rtl="0" algn="l">
              <a:spcBef>
                <a:spcPts val="540"/>
              </a:spcBef>
              <a:spcAft>
                <a:spcPts val="0"/>
              </a:spcAft>
              <a:buNone/>
            </a:pPr>
            <a:r>
              <a:rPr lang="en-US" sz="1800"/>
              <a:t>Consider last of A1s queries assigned to A2. At that time B2 &gt; B1 since balance chose A2</a:t>
            </a:r>
            <a:endParaRPr/>
          </a:p>
          <a:p>
            <a:pPr indent="0" lvl="0" marL="0" rtl="0" algn="l">
              <a:spcBef>
                <a:spcPts val="540"/>
              </a:spcBef>
              <a:spcAft>
                <a:spcPts val="0"/>
              </a:spcAft>
              <a:buNone/>
            </a:pPr>
            <a:r>
              <a:rPr lang="en-US" sz="1800"/>
              <a:t>Since more than half of the B queries that the optimum algorithm assigns to A1 are assigned to A2 by balance, the remaining budget of A2 was less than B/2</a:t>
            </a:r>
            <a:endParaRPr/>
          </a:p>
          <a:p>
            <a:pPr indent="0" lvl="0" marL="0" rtl="0" algn="l">
              <a:spcBef>
                <a:spcPts val="540"/>
              </a:spcBef>
              <a:spcAft>
                <a:spcPts val="0"/>
              </a:spcAft>
              <a:buNone/>
            </a:pPr>
            <a:r>
              <a:rPr lang="en-US" sz="1800"/>
              <a:t>And remaining budget of A1 is also &lt; B/2</a:t>
            </a:r>
            <a:endParaRPr/>
          </a:p>
          <a:p>
            <a:pPr indent="0" lvl="0" marL="0" rtl="0" algn="l">
              <a:spcBef>
                <a:spcPts val="540"/>
              </a:spcBef>
              <a:spcAft>
                <a:spcPts val="0"/>
              </a:spcAft>
              <a:buNone/>
            </a:pPr>
            <a:r>
              <a:rPr lang="en-US" sz="1800"/>
              <a:t>Budgets only decrease so x &lt; B/2</a:t>
            </a:r>
            <a:endParaRPr/>
          </a:p>
          <a:p>
            <a:pPr indent="0" lvl="0" marL="0" rtl="0" algn="l">
              <a:spcBef>
                <a:spcPts val="540"/>
              </a:spcBef>
              <a:spcAft>
                <a:spcPts val="0"/>
              </a:spcAft>
              <a:buNone/>
            </a:pPr>
            <a:r>
              <a:rPr lang="en-US" sz="1800"/>
              <a:t>Since x + y = B, y&gt;= x</a:t>
            </a:r>
            <a:endParaRPr/>
          </a:p>
          <a:p>
            <a:pPr indent="0" lvl="0" marL="0" rtl="0" algn="l">
              <a:spcBef>
                <a:spcPts val="540"/>
              </a:spcBef>
              <a:spcAft>
                <a:spcPts val="0"/>
              </a:spcAft>
              <a:buNone/>
            </a:pPr>
            <a:r>
              <a:t/>
            </a:r>
            <a:endParaRPr sz="1800"/>
          </a:p>
          <a:p>
            <a:pPr indent="0" lvl="0" marL="0" rtl="0" algn="l">
              <a:spcBef>
                <a:spcPts val="360"/>
              </a:spcBef>
              <a:spcAft>
                <a:spcPts val="0"/>
              </a:spcAft>
              <a:buNone/>
            </a:pPr>
            <a:r>
              <a:rPr lang="en-US" sz="1200">
                <a:solidFill>
                  <a:schemeClr val="dk1"/>
                </a:solidFill>
                <a:latin typeface="Times New Roman"/>
                <a:ea typeface="Times New Roman"/>
                <a:cs typeface="Times New Roman"/>
                <a:sym typeface="Times New Roman"/>
              </a:rPr>
              <a:t> Since more than half of the B  queries that</a:t>
            </a:r>
            <a:endParaRPr/>
          </a:p>
          <a:p>
            <a:pPr indent="0" lvl="0" marL="0" rtl="0" algn="l">
              <a:spcBef>
                <a:spcPts val="360"/>
              </a:spcBef>
              <a:spcAft>
                <a:spcPts val="0"/>
              </a:spcAft>
              <a:buNone/>
            </a:pPr>
            <a:r>
              <a:rPr lang="en-US" sz="1200">
                <a:solidFill>
                  <a:schemeClr val="dk1"/>
                </a:solidFill>
                <a:latin typeface="Times New Roman"/>
                <a:ea typeface="Times New Roman"/>
                <a:cs typeface="Times New Roman"/>
                <a:sym typeface="Times New Roman"/>
              </a:rPr>
              <a:t>the optimum algorithm assigns to A1  are assigned to A2  by Balance, we</a:t>
            </a:r>
            <a:endParaRPr/>
          </a:p>
          <a:p>
            <a:pPr indent="0" lvl="0" marL="0" rtl="0" algn="l">
              <a:spcBef>
                <a:spcPts val="360"/>
              </a:spcBef>
              <a:spcAft>
                <a:spcPts val="0"/>
              </a:spcAft>
              <a:buNone/>
            </a:pPr>
            <a:r>
              <a:rPr lang="en-US" sz="1200">
                <a:solidFill>
                  <a:schemeClr val="dk1"/>
                </a:solidFill>
                <a:latin typeface="Times New Roman"/>
                <a:ea typeface="Times New Roman"/>
                <a:cs typeface="Times New Roman"/>
                <a:sym typeface="Times New Roman"/>
              </a:rPr>
              <a:t>know that when q  was assigned, the remaining budget of A2  was less than</a:t>
            </a:r>
            <a:endParaRPr/>
          </a:p>
          <a:p>
            <a:pPr indent="0" lvl="0" marL="0" rtl="0" algn="l">
              <a:spcBef>
                <a:spcPts val="360"/>
              </a:spcBef>
              <a:spcAft>
                <a:spcPts val="0"/>
              </a:spcAft>
              <a:buNone/>
            </a:pPr>
            <a:r>
              <a:rPr lang="en-US" sz="1200">
                <a:solidFill>
                  <a:schemeClr val="dk1"/>
                </a:solidFill>
                <a:latin typeface="Times New Roman"/>
                <a:ea typeface="Times New Roman"/>
                <a:cs typeface="Times New Roman"/>
                <a:sym typeface="Times New Roman"/>
              </a:rPr>
              <a:t>B/ 2.</a:t>
            </a:r>
            <a:endParaRPr/>
          </a:p>
          <a:p>
            <a:pPr indent="0" lvl="0" marL="0" rtl="0" algn="l">
              <a:spcBef>
                <a:spcPts val="540"/>
              </a:spcBef>
              <a:spcAft>
                <a:spcPts val="0"/>
              </a:spcAft>
              <a:buNone/>
            </a:pPr>
            <a:r>
              <a:t/>
            </a:r>
            <a:endParaRPr sz="1800"/>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1" name="Shape 881"/>
        <p:cNvGrpSpPr/>
        <p:nvPr/>
      </p:nvGrpSpPr>
      <p:grpSpPr>
        <a:xfrm>
          <a:off x="0" y="0"/>
          <a:ext cx="0" cy="0"/>
          <a:chOff x="0" y="0"/>
          <a:chExt cx="0" cy="0"/>
        </a:xfrm>
      </p:grpSpPr>
      <p:sp>
        <p:nvSpPr>
          <p:cNvPr id="882" name="Google Shape;882;p59: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883" name="Google Shape;883;p5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884" name="Google Shape;884;p59: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sz="1800"/>
              <a:t>Whatever is not used should be assigned to A2 (since if we could assign to A1 we would since we still have the budget)</a:t>
            </a:r>
            <a:endParaRPr/>
          </a:p>
          <a:p>
            <a:pPr indent="0" lvl="0" marL="0" rtl="0" algn="l">
              <a:spcBef>
                <a:spcPts val="540"/>
              </a:spcBef>
              <a:spcAft>
                <a:spcPts val="0"/>
              </a:spcAft>
              <a:buNone/>
            </a:pPr>
            <a:r>
              <a:rPr lang="en-US" sz="1800"/>
              <a:t>CASE 1) Less than half of A1’s queries got assigned to A2. So y&gt;B/2</a:t>
            </a:r>
            <a:endParaRPr/>
          </a:p>
          <a:p>
            <a:pPr indent="0" lvl="0" marL="0" rtl="0" algn="l">
              <a:spcBef>
                <a:spcPts val="540"/>
              </a:spcBef>
              <a:spcAft>
                <a:spcPts val="0"/>
              </a:spcAft>
              <a:buNone/>
            </a:pPr>
            <a:r>
              <a:rPr lang="en-US" sz="1800"/>
              <a:t>CASE 2) If more than half of A1’s queries got assigned to A2. </a:t>
            </a:r>
            <a:endParaRPr/>
          </a:p>
          <a:p>
            <a:pPr indent="0" lvl="0" marL="0" rtl="0" algn="l">
              <a:spcBef>
                <a:spcPts val="540"/>
              </a:spcBef>
              <a:spcAft>
                <a:spcPts val="0"/>
              </a:spcAft>
              <a:buNone/>
            </a:pPr>
            <a:r>
              <a:rPr lang="en-US" sz="1800"/>
              <a:t>Consider the last of A1s queries assigned to A2. At that time B2 &gt; B1 since balance chose A2.</a:t>
            </a:r>
            <a:endParaRPr/>
          </a:p>
          <a:p>
            <a:pPr indent="0" lvl="0" marL="0" rtl="0" algn="l">
              <a:spcBef>
                <a:spcPts val="540"/>
              </a:spcBef>
              <a:spcAft>
                <a:spcPts val="0"/>
              </a:spcAft>
              <a:buNone/>
            </a:pPr>
            <a:r>
              <a:rPr lang="en-US" sz="1800"/>
              <a:t>Since more than half of the B queries that the optimum algorithm assigns to A1 are assigned to A2 by balance, the remaining budget of A2 was less than B/2</a:t>
            </a:r>
            <a:endParaRPr/>
          </a:p>
          <a:p>
            <a:pPr indent="0" lvl="0" marL="0" rtl="0" algn="l">
              <a:spcBef>
                <a:spcPts val="540"/>
              </a:spcBef>
              <a:spcAft>
                <a:spcPts val="0"/>
              </a:spcAft>
              <a:buNone/>
            </a:pPr>
            <a:r>
              <a:rPr lang="en-US" sz="1800"/>
              <a:t>And remaining budget of A1 is also &lt; B/2</a:t>
            </a:r>
            <a:endParaRPr/>
          </a:p>
          <a:p>
            <a:pPr indent="0" lvl="0" marL="0" rtl="0" algn="l">
              <a:spcBef>
                <a:spcPts val="540"/>
              </a:spcBef>
              <a:spcAft>
                <a:spcPts val="0"/>
              </a:spcAft>
              <a:buNone/>
            </a:pPr>
            <a:r>
              <a:rPr lang="en-US" sz="1800"/>
              <a:t>Budgets only decrease so x &lt; B/2</a:t>
            </a:r>
            <a:endParaRPr/>
          </a:p>
          <a:p>
            <a:pPr indent="0" lvl="0" marL="0" rtl="0" algn="l">
              <a:spcBef>
                <a:spcPts val="540"/>
              </a:spcBef>
              <a:spcAft>
                <a:spcPts val="0"/>
              </a:spcAft>
              <a:buNone/>
            </a:pPr>
            <a:r>
              <a:rPr lang="en-US" sz="1800"/>
              <a:t>Since x + y = B, y&gt;= x</a:t>
            </a:r>
            <a:endParaRPr/>
          </a:p>
          <a:p>
            <a:pPr indent="0" lvl="0" marL="0" rtl="0" algn="l">
              <a:spcBef>
                <a:spcPts val="540"/>
              </a:spcBef>
              <a:spcAft>
                <a:spcPts val="0"/>
              </a:spcAft>
              <a:buNone/>
            </a:pPr>
            <a:r>
              <a:t/>
            </a:r>
            <a:endParaRPr sz="1800"/>
          </a:p>
          <a:p>
            <a:pPr indent="0" lvl="0" marL="0" rtl="0" algn="l">
              <a:spcBef>
                <a:spcPts val="360"/>
              </a:spcBef>
              <a:spcAft>
                <a:spcPts val="0"/>
              </a:spcAft>
              <a:buNone/>
            </a:pPr>
            <a:r>
              <a:rPr lang="en-US" sz="1200">
                <a:solidFill>
                  <a:schemeClr val="dk1"/>
                </a:solidFill>
                <a:latin typeface="Times New Roman"/>
                <a:ea typeface="Times New Roman"/>
                <a:cs typeface="Times New Roman"/>
                <a:sym typeface="Times New Roman"/>
              </a:rPr>
              <a:t> Since more than half of the B  queries that</a:t>
            </a:r>
            <a:endParaRPr/>
          </a:p>
          <a:p>
            <a:pPr indent="0" lvl="0" marL="0" rtl="0" algn="l">
              <a:spcBef>
                <a:spcPts val="360"/>
              </a:spcBef>
              <a:spcAft>
                <a:spcPts val="0"/>
              </a:spcAft>
              <a:buNone/>
            </a:pPr>
            <a:r>
              <a:rPr lang="en-US" sz="1200">
                <a:solidFill>
                  <a:schemeClr val="dk1"/>
                </a:solidFill>
                <a:latin typeface="Times New Roman"/>
                <a:ea typeface="Times New Roman"/>
                <a:cs typeface="Times New Roman"/>
                <a:sym typeface="Times New Roman"/>
              </a:rPr>
              <a:t>the optimum algorithm assigns to A1  are assigned to A2  by Balance, we</a:t>
            </a:r>
            <a:endParaRPr/>
          </a:p>
          <a:p>
            <a:pPr indent="0" lvl="0" marL="0" rtl="0" algn="l">
              <a:spcBef>
                <a:spcPts val="360"/>
              </a:spcBef>
              <a:spcAft>
                <a:spcPts val="0"/>
              </a:spcAft>
              <a:buNone/>
            </a:pPr>
            <a:r>
              <a:rPr lang="en-US" sz="1200">
                <a:solidFill>
                  <a:schemeClr val="dk1"/>
                </a:solidFill>
                <a:latin typeface="Times New Roman"/>
                <a:ea typeface="Times New Roman"/>
                <a:cs typeface="Times New Roman"/>
                <a:sym typeface="Times New Roman"/>
              </a:rPr>
              <a:t>know that when q  was assigned, the remaining budget of A2  was less than</a:t>
            </a:r>
            <a:endParaRPr/>
          </a:p>
          <a:p>
            <a:pPr indent="0" lvl="0" marL="0" rtl="0" algn="l">
              <a:spcBef>
                <a:spcPts val="360"/>
              </a:spcBef>
              <a:spcAft>
                <a:spcPts val="0"/>
              </a:spcAft>
              <a:buNone/>
            </a:pPr>
            <a:r>
              <a:rPr lang="en-US" sz="1200">
                <a:solidFill>
                  <a:schemeClr val="dk1"/>
                </a:solidFill>
                <a:latin typeface="Times New Roman"/>
                <a:ea typeface="Times New Roman"/>
                <a:cs typeface="Times New Roman"/>
                <a:sym typeface="Times New Roman"/>
              </a:rPr>
              <a:t>B/ 2.</a:t>
            </a:r>
            <a:endParaRPr/>
          </a:p>
          <a:p>
            <a:pPr indent="0" lvl="0" marL="0" rtl="0" algn="l">
              <a:spcBef>
                <a:spcPts val="540"/>
              </a:spcBef>
              <a:spcAft>
                <a:spcPts val="0"/>
              </a:spcAft>
              <a:buNone/>
            </a:pPr>
            <a:r>
              <a:t/>
            </a:r>
            <a:endParaRPr sz="18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30" name="Google Shape;130;p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p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p60: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16" name="Google Shape;916;p6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17" name="Google Shape;917;p6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2018 summer w2.1</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p61: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24" name="Google Shape;924;p6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25" name="Google Shape;925;p6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p62: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34" name="Google Shape;934;p6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35" name="Google Shape;935;p6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Each round has revenue B so the approx. total revenue is B x j = BN(1-1/e)</a:t>
            </a:r>
            <a:endParaRPr/>
          </a:p>
          <a:p>
            <a:pPr indent="0" lvl="0" marL="0" rtl="0" algn="l">
              <a:spcBef>
                <a:spcPts val="360"/>
              </a:spcBef>
              <a:spcAft>
                <a:spcPts val="0"/>
              </a:spcAft>
              <a:buNone/>
            </a:pPr>
            <a:r>
              <a:t/>
            </a:r>
            <a:endParaRPr/>
          </a:p>
          <a:p>
            <a:pPr indent="0" lvl="0" marL="0" rtl="0" algn="l">
              <a:spcBef>
                <a:spcPts val="360"/>
              </a:spcBef>
              <a:spcAft>
                <a:spcPts val="0"/>
              </a:spcAft>
              <a:buNone/>
            </a:pPr>
            <a:r>
              <a:rPr lang="en-US"/>
              <a:t>1+1/2+…+1/n</a:t>
            </a:r>
            <a:endParaRPr/>
          </a:p>
          <a:p>
            <a:pPr indent="0" lvl="0" marL="0" rtl="0" algn="l">
              <a:spcBef>
                <a:spcPts val="360"/>
              </a:spcBef>
              <a:spcAft>
                <a:spcPts val="0"/>
              </a:spcAft>
              <a:buNone/>
            </a:pPr>
            <a:r>
              <a:rPr lang="en-US"/>
              <a:t>1+1/2+…+1/(n-j)</a:t>
            </a:r>
            <a:endParaRPr/>
          </a:p>
          <a:p>
            <a:pPr indent="0" lvl="0" marL="0" rtl="0" algn="l">
              <a:spcBef>
                <a:spcPts val="360"/>
              </a:spcBef>
              <a:spcAft>
                <a:spcPts val="0"/>
              </a:spcAft>
              <a:buNone/>
            </a:pPr>
            <a:r>
              <a:t/>
            </a:r>
            <a:endParaRPr/>
          </a:p>
          <a:p>
            <a:pPr indent="0" lvl="0" marL="0" rtl="0" algn="l">
              <a:spcBef>
                <a:spcPts val="360"/>
              </a:spcBef>
              <a:spcAft>
                <a:spcPts val="0"/>
              </a:spcAft>
              <a:buNone/>
            </a:pPr>
            <a:r>
              <a:rPr lang="en-US"/>
              <a:t>1/(n-j+1)+…+1/n</a:t>
            </a:r>
            <a:endParaRPr/>
          </a:p>
          <a:p>
            <a:pPr indent="0" lvl="0" marL="0" rtl="0" algn="l">
              <a:spcBef>
                <a:spcPts val="360"/>
              </a:spcBef>
              <a:spcAft>
                <a:spcPts val="0"/>
              </a:spcAft>
              <a:buNone/>
            </a:pPr>
            <a:r>
              <a:t/>
            </a:r>
            <a:endParaRPr/>
          </a:p>
          <a:p>
            <a:pPr indent="0" lvl="0" marL="0" rtl="0" algn="l">
              <a:spcBef>
                <a:spcPts val="360"/>
              </a:spcBef>
              <a:spcAft>
                <a:spcPts val="0"/>
              </a:spcAft>
              <a:buNone/>
            </a:pPr>
            <a:r>
              <a:rPr lang="en-US"/>
              <a:t>2018 1.2</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p63: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72" name="Google Shape;972;p6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73" name="Google Shape;973;p6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Each round has revenue B so the approx. total revenue is B x j = BN(1-1/e)</a:t>
            </a:r>
            <a:endParaRPr/>
          </a:p>
          <a:p>
            <a:pPr indent="0" lvl="0" marL="0" rtl="0" algn="l">
              <a:spcBef>
                <a:spcPts val="360"/>
              </a:spcBef>
              <a:spcAft>
                <a:spcPts val="0"/>
              </a:spcAft>
              <a:buNone/>
            </a:pPr>
            <a:r>
              <a:t/>
            </a:r>
            <a:endParaRPr/>
          </a:p>
          <a:p>
            <a:pPr indent="0" lvl="0" marL="0" rtl="0" algn="l">
              <a:spcBef>
                <a:spcPts val="360"/>
              </a:spcBef>
              <a:spcAft>
                <a:spcPts val="0"/>
              </a:spcAft>
              <a:buNone/>
            </a:pPr>
            <a:r>
              <a:rPr lang="en-US"/>
              <a:t>1+1/2+…+1/n</a:t>
            </a:r>
            <a:endParaRPr/>
          </a:p>
          <a:p>
            <a:pPr indent="0" lvl="0" marL="0" rtl="0" algn="l">
              <a:spcBef>
                <a:spcPts val="360"/>
              </a:spcBef>
              <a:spcAft>
                <a:spcPts val="0"/>
              </a:spcAft>
              <a:buNone/>
            </a:pPr>
            <a:r>
              <a:rPr lang="en-US"/>
              <a:t>1+1/2+…+1/(n-j)</a:t>
            </a:r>
            <a:endParaRPr/>
          </a:p>
          <a:p>
            <a:pPr indent="0" lvl="0" marL="0" rtl="0" algn="l">
              <a:spcBef>
                <a:spcPts val="360"/>
              </a:spcBef>
              <a:spcAft>
                <a:spcPts val="0"/>
              </a:spcAft>
              <a:buNone/>
            </a:pPr>
            <a:r>
              <a:t/>
            </a:r>
            <a:endParaRPr/>
          </a:p>
          <a:p>
            <a:pPr indent="0" lvl="0" marL="0" rtl="0" algn="l">
              <a:spcBef>
                <a:spcPts val="360"/>
              </a:spcBef>
              <a:spcAft>
                <a:spcPts val="0"/>
              </a:spcAft>
              <a:buNone/>
            </a:pPr>
            <a:r>
              <a:rPr lang="en-US"/>
              <a:t>≈</a:t>
            </a:r>
            <a:endParaRPr/>
          </a:p>
          <a:p>
            <a:pPr indent="0" lvl="0" marL="0" rtl="0" algn="l">
              <a:spcBef>
                <a:spcPts val="360"/>
              </a:spcBef>
              <a:spcAft>
                <a:spcPts val="0"/>
              </a:spcAft>
              <a:buNone/>
            </a:pPr>
            <a:r>
              <a:t/>
            </a:r>
            <a:endParaRPr/>
          </a:p>
          <a:p>
            <a:pPr indent="0" lvl="0" marL="0" rtl="0" algn="l">
              <a:spcBef>
                <a:spcPts val="360"/>
              </a:spcBef>
              <a:spcAft>
                <a:spcPts val="0"/>
              </a:spcAft>
              <a:buNone/>
            </a:pPr>
            <a:r>
              <a:rPr lang="en-US"/>
              <a:t>2018 1.2</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p64: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87" name="Google Shape;987;p6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988" name="Google Shape;988;p6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 name="Shape 994"/>
        <p:cNvGrpSpPr/>
        <p:nvPr/>
      </p:nvGrpSpPr>
      <p:grpSpPr>
        <a:xfrm>
          <a:off x="0" y="0"/>
          <a:ext cx="0" cy="0"/>
          <a:chOff x="0" y="0"/>
          <a:chExt cx="0" cy="0"/>
        </a:xfrm>
      </p:grpSpPr>
      <p:sp>
        <p:nvSpPr>
          <p:cNvPr id="995" name="Google Shape;995;p6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996" name="Google Shape;996;p6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 name="Shape 1001"/>
        <p:cNvGrpSpPr/>
        <p:nvPr/>
      </p:nvGrpSpPr>
      <p:grpSpPr>
        <a:xfrm>
          <a:off x="0" y="0"/>
          <a:ext cx="0" cy="0"/>
          <a:chOff x="0" y="0"/>
          <a:chExt cx="0" cy="0"/>
        </a:xfrm>
      </p:grpSpPr>
      <p:sp>
        <p:nvSpPr>
          <p:cNvPr id="1002" name="Google Shape;1002;p66: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003" name="Google Shape;1003;p6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004" name="Google Shape;1004;p6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Psi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p6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11" name="Google Shape;1011;p6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6" name="Shape 1016"/>
        <p:cNvGrpSpPr/>
        <p:nvPr/>
      </p:nvGrpSpPr>
      <p:grpSpPr>
        <a:xfrm>
          <a:off x="0" y="0"/>
          <a:ext cx="0" cy="0"/>
          <a:chOff x="0" y="0"/>
          <a:chExt cx="0" cy="0"/>
        </a:xfrm>
      </p:grpSpPr>
      <p:sp>
        <p:nvSpPr>
          <p:cNvPr id="1017" name="Google Shape;1017;p6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18" name="Google Shape;1018;p6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3" name="Shape 1023"/>
        <p:cNvGrpSpPr/>
        <p:nvPr/>
      </p:nvGrpSpPr>
      <p:grpSpPr>
        <a:xfrm>
          <a:off x="0" y="0"/>
          <a:ext cx="0" cy="0"/>
          <a:chOff x="0" y="0"/>
          <a:chExt cx="0" cy="0"/>
        </a:xfrm>
      </p:grpSpPr>
      <p:sp>
        <p:nvSpPr>
          <p:cNvPr id="1024" name="Google Shape;1024;p6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25" name="Google Shape;1025;p6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39" name="Google Shape;139;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p7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032" name="Google Shape;1032;p7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0" name="Google Shape;160;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360"/>
              </a:spcBef>
              <a:spcAft>
                <a:spcPts val="0"/>
              </a:spcAft>
              <a:buNone/>
            </a:pPr>
            <a:r>
              <a:t/>
            </a:r>
            <a:endParaRPr/>
          </a:p>
        </p:txBody>
      </p:sp>
      <p:sp>
        <p:nvSpPr>
          <p:cNvPr id="167" name="Google Shape;167;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72"/>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sz="4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17" name="Google Shape;17;p72"/>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lvl1pPr lvl="0" algn="ctr">
              <a:spcBef>
                <a:spcPts val="640"/>
              </a:spcBef>
              <a:spcAft>
                <a:spcPts val="0"/>
              </a:spcAft>
              <a:buSzPts val="3200"/>
              <a:buNone/>
              <a:defRPr sz="3200"/>
            </a:lvl1pPr>
            <a:lvl2pPr lvl="1" algn="ctr">
              <a:spcBef>
                <a:spcPts val="480"/>
              </a:spcBef>
              <a:spcAft>
                <a:spcPts val="0"/>
              </a:spcAft>
              <a:buSzPts val="2400"/>
              <a:buNone/>
              <a:defRPr/>
            </a:lvl2pPr>
            <a:lvl3pPr lvl="2" algn="ctr">
              <a:spcBef>
                <a:spcPts val="440"/>
              </a:spcBef>
              <a:spcAft>
                <a:spcPts val="0"/>
              </a:spcAft>
              <a:buSzPts val="2200"/>
              <a:buFont typeface="Calibri"/>
              <a:buNone/>
              <a:defRPr/>
            </a:lvl3pPr>
            <a:lvl4pPr lvl="3" algn="ctr">
              <a:spcBef>
                <a:spcPts val="400"/>
              </a:spcBef>
              <a:spcAft>
                <a:spcPts val="0"/>
              </a:spcAft>
              <a:buSzPts val="2000"/>
              <a:buFont typeface="Calibri"/>
              <a:buNone/>
              <a:defRPr/>
            </a:lvl4pPr>
            <a:lvl5pPr lvl="4" algn="ctr">
              <a:spcBef>
                <a:spcPts val="400"/>
              </a:spcBef>
              <a:spcAft>
                <a:spcPts val="0"/>
              </a:spcAft>
              <a:buSzPts val="2000"/>
              <a:buFont typeface="Calibri"/>
              <a:buNone/>
              <a:defRPr/>
            </a:lvl5pPr>
            <a:lvl6pPr lvl="5" algn="ctr">
              <a:spcBef>
                <a:spcPts val="400"/>
              </a:spcBef>
              <a:spcAft>
                <a:spcPts val="0"/>
              </a:spcAft>
              <a:buClr>
                <a:schemeClr val="dk1"/>
              </a:buClr>
              <a:buSzPts val="2000"/>
              <a:buFont typeface="Times New Roman"/>
              <a:buNone/>
              <a:defRPr/>
            </a:lvl6pPr>
            <a:lvl7pPr lvl="6" algn="ctr">
              <a:spcBef>
                <a:spcPts val="400"/>
              </a:spcBef>
              <a:spcAft>
                <a:spcPts val="0"/>
              </a:spcAft>
              <a:buClr>
                <a:schemeClr val="dk1"/>
              </a:buClr>
              <a:buSzPts val="2000"/>
              <a:buFont typeface="Times New Roman"/>
              <a:buNone/>
              <a:defRPr/>
            </a:lvl7pPr>
            <a:lvl8pPr lvl="7" algn="ctr">
              <a:spcBef>
                <a:spcPts val="400"/>
              </a:spcBef>
              <a:spcAft>
                <a:spcPts val="0"/>
              </a:spcAft>
              <a:buClr>
                <a:schemeClr val="dk1"/>
              </a:buClr>
              <a:buSzPts val="2000"/>
              <a:buFont typeface="Times New Roman"/>
              <a:buNone/>
              <a:defRPr/>
            </a:lvl8pPr>
            <a:lvl9pPr lvl="8" algn="ctr">
              <a:spcBef>
                <a:spcPts val="400"/>
              </a:spcBef>
              <a:spcAft>
                <a:spcPts val="0"/>
              </a:spcAft>
              <a:buClr>
                <a:schemeClr val="dk1"/>
              </a:buClr>
              <a:buSzPts val="2000"/>
              <a:buFont typeface="Times New Roman"/>
              <a:buNone/>
              <a:defRPr/>
            </a:lvl9pPr>
          </a:lstStyle>
          <a:p/>
        </p:txBody>
      </p:sp>
      <p:sp>
        <p:nvSpPr>
          <p:cNvPr id="18" name="Google Shape;18;p72"/>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72"/>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7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81"/>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74" name="Google Shape;74;p81"/>
          <p:cNvSpPr txBox="1"/>
          <p:nvPr>
            <p:ph idx="1" type="body"/>
          </p:nvPr>
        </p:nvSpPr>
        <p:spPr>
          <a:xfrm rot="5400000">
            <a:off x="2247900" y="-114300"/>
            <a:ext cx="4648200" cy="77724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5" name="Google Shape;75;p81"/>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81"/>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8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82"/>
          <p:cNvSpPr txBox="1"/>
          <p:nvPr>
            <p:ph type="title"/>
          </p:nvPr>
        </p:nvSpPr>
        <p:spPr>
          <a:xfrm rot="5400000">
            <a:off x="4743450" y="2381250"/>
            <a:ext cx="5486400" cy="1943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0" name="Google Shape;80;p82"/>
          <p:cNvSpPr txBox="1"/>
          <p:nvPr>
            <p:ph idx="1" type="body"/>
          </p:nvPr>
        </p:nvSpPr>
        <p:spPr>
          <a:xfrm rot="5400000">
            <a:off x="781050" y="514350"/>
            <a:ext cx="5486400" cy="56769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81" name="Google Shape;81;p82"/>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82"/>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8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73"/>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3" name="Google Shape;23;p73"/>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lvl1pPr indent="-342900" lvl="0" marL="457200" algn="l">
              <a:spcBef>
                <a:spcPts val="360"/>
              </a:spcBef>
              <a:spcAft>
                <a:spcPts val="0"/>
              </a:spcAft>
              <a:buSzPts val="1800"/>
              <a:buChar char="●"/>
              <a:defRPr/>
            </a:lvl1pPr>
            <a:lvl2pPr indent="-342900" lvl="1" marL="914400" algn="l">
              <a:spcBef>
                <a:spcPts val="360"/>
              </a:spcBef>
              <a:spcAft>
                <a:spcPts val="0"/>
              </a:spcAft>
              <a:buSzPts val="1800"/>
              <a:buChar char="⮚"/>
              <a:defRPr/>
            </a:lvl2pPr>
            <a:lvl3pPr indent="-342900" lvl="2" marL="1371600" algn="l">
              <a:spcBef>
                <a:spcPts val="360"/>
              </a:spcBef>
              <a:spcAft>
                <a:spcPts val="0"/>
              </a:spcAft>
              <a:buSzPts val="1800"/>
              <a:buChar char="•"/>
              <a:defRPr/>
            </a:lvl3pPr>
            <a:lvl4pPr indent="-342900" lvl="3" marL="1828800" algn="l">
              <a:spcBef>
                <a:spcPts val="360"/>
              </a:spcBef>
              <a:spcAft>
                <a:spcPts val="0"/>
              </a:spcAft>
              <a:buSzPts val="1800"/>
              <a:buChar char="–"/>
              <a:defRPr/>
            </a:lvl4pPr>
            <a:lvl5pPr indent="-342900" lvl="4" marL="2286000" algn="l">
              <a:spcBef>
                <a:spcPts val="360"/>
              </a:spcBef>
              <a:spcAft>
                <a:spcPts val="0"/>
              </a:spcAft>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73"/>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73"/>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7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74"/>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29" name="Google Shape;29;p74"/>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74"/>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7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sp>
        <p:nvSpPr>
          <p:cNvPr id="33" name="Google Shape;33;p7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b="1" sz="4000" cap="none"/>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4" name="Google Shape;34;p7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Autofit/>
          </a:bodyPr>
          <a:lstStyle>
            <a:lvl1pPr indent="-228600" lvl="0" marL="457200" algn="l">
              <a:spcBef>
                <a:spcPts val="400"/>
              </a:spcBef>
              <a:spcAft>
                <a:spcPts val="0"/>
              </a:spcAft>
              <a:buSzPts val="2000"/>
              <a:buNone/>
              <a:defRPr sz="2000"/>
            </a:lvl1pPr>
            <a:lvl2pPr indent="-228600" lvl="1" marL="914400" algn="l">
              <a:spcBef>
                <a:spcPts val="360"/>
              </a:spcBef>
              <a:spcAft>
                <a:spcPts val="0"/>
              </a:spcAft>
              <a:buSzPts val="1800"/>
              <a:buNone/>
              <a:defRPr sz="1800"/>
            </a:lvl2pPr>
            <a:lvl3pPr indent="-228600" lvl="2" marL="1371600" algn="l">
              <a:spcBef>
                <a:spcPts val="320"/>
              </a:spcBef>
              <a:spcAft>
                <a:spcPts val="0"/>
              </a:spcAft>
              <a:buSzPts val="1600"/>
              <a:buFont typeface="Calibri"/>
              <a:buNone/>
              <a:defRPr sz="1600"/>
            </a:lvl3pPr>
            <a:lvl4pPr indent="-228600" lvl="3" marL="1828800" algn="l">
              <a:spcBef>
                <a:spcPts val="280"/>
              </a:spcBef>
              <a:spcAft>
                <a:spcPts val="0"/>
              </a:spcAft>
              <a:buSzPts val="1400"/>
              <a:buFont typeface="Calibri"/>
              <a:buNone/>
              <a:defRPr sz="1400"/>
            </a:lvl4pPr>
            <a:lvl5pPr indent="-228600" lvl="4" marL="2286000" algn="l">
              <a:spcBef>
                <a:spcPts val="280"/>
              </a:spcBef>
              <a:spcAft>
                <a:spcPts val="0"/>
              </a:spcAft>
              <a:buSzPts val="1400"/>
              <a:buFont typeface="Calibri"/>
              <a:buNone/>
              <a:defRPr sz="1400"/>
            </a:lvl5pPr>
            <a:lvl6pPr indent="-228600" lvl="5" marL="2743200" algn="l">
              <a:spcBef>
                <a:spcPts val="280"/>
              </a:spcBef>
              <a:spcAft>
                <a:spcPts val="0"/>
              </a:spcAft>
              <a:buClr>
                <a:schemeClr val="dk1"/>
              </a:buClr>
              <a:buSzPts val="1400"/>
              <a:buFont typeface="Times New Roman"/>
              <a:buNone/>
              <a:defRPr sz="1400"/>
            </a:lvl6pPr>
            <a:lvl7pPr indent="-228600" lvl="6" marL="3200400" algn="l">
              <a:spcBef>
                <a:spcPts val="280"/>
              </a:spcBef>
              <a:spcAft>
                <a:spcPts val="0"/>
              </a:spcAft>
              <a:buClr>
                <a:schemeClr val="dk1"/>
              </a:buClr>
              <a:buSzPts val="1400"/>
              <a:buFont typeface="Times New Roman"/>
              <a:buNone/>
              <a:defRPr sz="1400"/>
            </a:lvl7pPr>
            <a:lvl8pPr indent="-228600" lvl="7" marL="3657600" algn="l">
              <a:spcBef>
                <a:spcPts val="280"/>
              </a:spcBef>
              <a:spcAft>
                <a:spcPts val="0"/>
              </a:spcAft>
              <a:buClr>
                <a:schemeClr val="dk1"/>
              </a:buClr>
              <a:buSzPts val="1400"/>
              <a:buFont typeface="Times New Roman"/>
              <a:buNone/>
              <a:defRPr sz="1400"/>
            </a:lvl8pPr>
            <a:lvl9pPr indent="-228600" lvl="8" marL="4114800" algn="l">
              <a:spcBef>
                <a:spcPts val="280"/>
              </a:spcBef>
              <a:spcAft>
                <a:spcPts val="0"/>
              </a:spcAft>
              <a:buClr>
                <a:schemeClr val="dk1"/>
              </a:buClr>
              <a:buSzPts val="1400"/>
              <a:buFont typeface="Times New Roman"/>
              <a:buNone/>
              <a:defRPr sz="1400"/>
            </a:lvl9pPr>
          </a:lstStyle>
          <a:p/>
        </p:txBody>
      </p:sp>
      <p:sp>
        <p:nvSpPr>
          <p:cNvPr id="35" name="Google Shape;35;p75"/>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75"/>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7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8" name="Shape 38"/>
        <p:cNvGrpSpPr/>
        <p:nvPr/>
      </p:nvGrpSpPr>
      <p:grpSpPr>
        <a:xfrm>
          <a:off x="0" y="0"/>
          <a:ext cx="0" cy="0"/>
          <a:chOff x="0" y="0"/>
          <a:chExt cx="0" cy="0"/>
        </a:xfrm>
      </p:grpSpPr>
      <p:sp>
        <p:nvSpPr>
          <p:cNvPr id="39" name="Google Shape;39;p76"/>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0" name="Google Shape;40;p76"/>
          <p:cNvSpPr txBox="1"/>
          <p:nvPr>
            <p:ph idx="1" type="body"/>
          </p:nvPr>
        </p:nvSpPr>
        <p:spPr>
          <a:xfrm>
            <a:off x="685800" y="1371600"/>
            <a:ext cx="3810000" cy="47244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SzPts val="2800"/>
              <a:buChar char="●"/>
              <a:defRPr sz="2800"/>
            </a:lvl1pPr>
            <a:lvl2pPr indent="-381000" lvl="1" marL="914400" algn="l">
              <a:spcBef>
                <a:spcPts val="480"/>
              </a:spcBef>
              <a:spcAft>
                <a:spcPts val="0"/>
              </a:spcAft>
              <a:buSzPts val="2400"/>
              <a:buChar char="⮚"/>
              <a:defRPr sz="2400"/>
            </a:lvl2pPr>
            <a:lvl3pPr indent="-355600" lvl="2" marL="1371600" algn="l">
              <a:spcBef>
                <a:spcPts val="400"/>
              </a:spcBef>
              <a:spcAft>
                <a:spcPts val="0"/>
              </a:spcAft>
              <a:buSzPts val="2000"/>
              <a:buFont typeface="Calibri"/>
              <a:buChar char="•"/>
              <a:defRPr sz="2000"/>
            </a:lvl3pPr>
            <a:lvl4pPr indent="-342900" lvl="3" marL="1828800" algn="l">
              <a:spcBef>
                <a:spcPts val="360"/>
              </a:spcBef>
              <a:spcAft>
                <a:spcPts val="0"/>
              </a:spcAft>
              <a:buSzPts val="1800"/>
              <a:buFont typeface="Calibri"/>
              <a:buChar char="–"/>
              <a:defRPr sz="1800"/>
            </a:lvl4pPr>
            <a:lvl5pPr indent="-342900" lvl="4" marL="2286000" algn="l">
              <a:spcBef>
                <a:spcPts val="360"/>
              </a:spcBef>
              <a:spcAft>
                <a:spcPts val="0"/>
              </a:spcAft>
              <a:buSzPts val="1800"/>
              <a:buFont typeface="Calibri"/>
              <a:buChar char="»"/>
              <a:defRPr sz="1800"/>
            </a:lvl5pPr>
            <a:lvl6pPr indent="-342900" lvl="5" marL="2743200" algn="l">
              <a:spcBef>
                <a:spcPts val="360"/>
              </a:spcBef>
              <a:spcAft>
                <a:spcPts val="0"/>
              </a:spcAft>
              <a:buClr>
                <a:schemeClr val="dk1"/>
              </a:buClr>
              <a:buSzPts val="1800"/>
              <a:buFont typeface="Times New Roman"/>
              <a:buChar char="»"/>
              <a:defRPr sz="1800"/>
            </a:lvl6pPr>
            <a:lvl7pPr indent="-342900" lvl="6" marL="3200400" algn="l">
              <a:spcBef>
                <a:spcPts val="360"/>
              </a:spcBef>
              <a:spcAft>
                <a:spcPts val="0"/>
              </a:spcAft>
              <a:buClr>
                <a:schemeClr val="dk1"/>
              </a:buClr>
              <a:buSzPts val="1800"/>
              <a:buFont typeface="Times New Roman"/>
              <a:buChar char="»"/>
              <a:defRPr sz="1800"/>
            </a:lvl7pPr>
            <a:lvl8pPr indent="-342900" lvl="7" marL="3657600" algn="l">
              <a:spcBef>
                <a:spcPts val="360"/>
              </a:spcBef>
              <a:spcAft>
                <a:spcPts val="0"/>
              </a:spcAft>
              <a:buClr>
                <a:schemeClr val="dk1"/>
              </a:buClr>
              <a:buSzPts val="1800"/>
              <a:buFont typeface="Times New Roman"/>
              <a:buChar char="»"/>
              <a:defRPr sz="1800"/>
            </a:lvl8pPr>
            <a:lvl9pPr indent="-342900" lvl="8" marL="4114800" algn="l">
              <a:spcBef>
                <a:spcPts val="360"/>
              </a:spcBef>
              <a:spcAft>
                <a:spcPts val="0"/>
              </a:spcAft>
              <a:buClr>
                <a:schemeClr val="dk1"/>
              </a:buClr>
              <a:buSzPts val="1800"/>
              <a:buFont typeface="Times New Roman"/>
              <a:buChar char="»"/>
              <a:defRPr sz="1800"/>
            </a:lvl9pPr>
          </a:lstStyle>
          <a:p/>
        </p:txBody>
      </p:sp>
      <p:sp>
        <p:nvSpPr>
          <p:cNvPr id="41" name="Google Shape;41;p76"/>
          <p:cNvSpPr txBox="1"/>
          <p:nvPr>
            <p:ph idx="2" type="body"/>
          </p:nvPr>
        </p:nvSpPr>
        <p:spPr>
          <a:xfrm>
            <a:off x="4648200" y="1447800"/>
            <a:ext cx="3810000" cy="4724400"/>
          </a:xfrm>
          <a:prstGeom prst="rect">
            <a:avLst/>
          </a:prstGeom>
          <a:noFill/>
          <a:ln>
            <a:noFill/>
          </a:ln>
        </p:spPr>
        <p:txBody>
          <a:bodyPr anchorCtr="0" anchor="t" bIns="45700" lIns="91425" spcFirstLastPara="1" rIns="91425" wrap="square" tIns="45700">
            <a:noAutofit/>
          </a:bodyPr>
          <a:lstStyle>
            <a:lvl1pPr indent="-406400" lvl="0" marL="457200" algn="l">
              <a:spcBef>
                <a:spcPts val="560"/>
              </a:spcBef>
              <a:spcAft>
                <a:spcPts val="0"/>
              </a:spcAft>
              <a:buSzPts val="2800"/>
              <a:buChar char="●"/>
              <a:defRPr sz="2800"/>
            </a:lvl1pPr>
            <a:lvl2pPr indent="-381000" lvl="1" marL="914400" algn="l">
              <a:spcBef>
                <a:spcPts val="480"/>
              </a:spcBef>
              <a:spcAft>
                <a:spcPts val="0"/>
              </a:spcAft>
              <a:buSzPts val="2400"/>
              <a:buChar char="⮚"/>
              <a:defRPr sz="2400"/>
            </a:lvl2pPr>
            <a:lvl3pPr indent="-355600" lvl="2" marL="1371600" algn="l">
              <a:spcBef>
                <a:spcPts val="400"/>
              </a:spcBef>
              <a:spcAft>
                <a:spcPts val="0"/>
              </a:spcAft>
              <a:buSzPts val="2000"/>
              <a:buFont typeface="Calibri"/>
              <a:buChar char="•"/>
              <a:defRPr sz="2000"/>
            </a:lvl3pPr>
            <a:lvl4pPr indent="-342900" lvl="3" marL="1828800" algn="l">
              <a:spcBef>
                <a:spcPts val="360"/>
              </a:spcBef>
              <a:spcAft>
                <a:spcPts val="0"/>
              </a:spcAft>
              <a:buSzPts val="1800"/>
              <a:buFont typeface="Calibri"/>
              <a:buChar char="–"/>
              <a:defRPr sz="1800"/>
            </a:lvl4pPr>
            <a:lvl5pPr indent="-342900" lvl="4" marL="2286000" algn="l">
              <a:spcBef>
                <a:spcPts val="360"/>
              </a:spcBef>
              <a:spcAft>
                <a:spcPts val="0"/>
              </a:spcAft>
              <a:buSzPts val="1800"/>
              <a:buFont typeface="Calibri"/>
              <a:buChar char="»"/>
              <a:defRPr sz="1800"/>
            </a:lvl5pPr>
            <a:lvl6pPr indent="-342900" lvl="5" marL="2743200" algn="l">
              <a:spcBef>
                <a:spcPts val="360"/>
              </a:spcBef>
              <a:spcAft>
                <a:spcPts val="0"/>
              </a:spcAft>
              <a:buClr>
                <a:schemeClr val="dk1"/>
              </a:buClr>
              <a:buSzPts val="1800"/>
              <a:buFont typeface="Times New Roman"/>
              <a:buChar char="»"/>
              <a:defRPr sz="1800"/>
            </a:lvl6pPr>
            <a:lvl7pPr indent="-342900" lvl="6" marL="3200400" algn="l">
              <a:spcBef>
                <a:spcPts val="360"/>
              </a:spcBef>
              <a:spcAft>
                <a:spcPts val="0"/>
              </a:spcAft>
              <a:buClr>
                <a:schemeClr val="dk1"/>
              </a:buClr>
              <a:buSzPts val="1800"/>
              <a:buFont typeface="Times New Roman"/>
              <a:buChar char="»"/>
              <a:defRPr sz="1800"/>
            </a:lvl7pPr>
            <a:lvl8pPr indent="-342900" lvl="7" marL="3657600" algn="l">
              <a:spcBef>
                <a:spcPts val="360"/>
              </a:spcBef>
              <a:spcAft>
                <a:spcPts val="0"/>
              </a:spcAft>
              <a:buClr>
                <a:schemeClr val="dk1"/>
              </a:buClr>
              <a:buSzPts val="1800"/>
              <a:buFont typeface="Times New Roman"/>
              <a:buChar char="»"/>
              <a:defRPr sz="1800"/>
            </a:lvl8pPr>
            <a:lvl9pPr indent="-342900" lvl="8" marL="4114800" algn="l">
              <a:spcBef>
                <a:spcPts val="360"/>
              </a:spcBef>
              <a:spcAft>
                <a:spcPts val="0"/>
              </a:spcAft>
              <a:buClr>
                <a:schemeClr val="dk1"/>
              </a:buClr>
              <a:buSzPts val="1800"/>
              <a:buFont typeface="Times New Roman"/>
              <a:buChar char="»"/>
              <a:defRPr sz="1800"/>
            </a:lvl9pPr>
          </a:lstStyle>
          <a:p/>
        </p:txBody>
      </p:sp>
      <p:sp>
        <p:nvSpPr>
          <p:cNvPr id="42" name="Google Shape;42;p76"/>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76"/>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7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5" name="Shape 45"/>
        <p:cNvGrpSpPr/>
        <p:nvPr/>
      </p:nvGrpSpPr>
      <p:grpSpPr>
        <a:xfrm>
          <a:off x="0" y="0"/>
          <a:ext cx="0" cy="0"/>
          <a:chOff x="0" y="0"/>
          <a:chExt cx="0" cy="0"/>
        </a:xfrm>
      </p:grpSpPr>
      <p:sp>
        <p:nvSpPr>
          <p:cNvPr id="46" name="Google Shape;46;p7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47" name="Google Shape;47;p7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None/>
              <a:defRPr b="1" sz="2400"/>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Font typeface="Calibri"/>
              <a:buNone/>
              <a:defRPr b="1" sz="1800"/>
            </a:lvl3pPr>
            <a:lvl4pPr indent="-228600" lvl="3" marL="1828800" algn="l">
              <a:spcBef>
                <a:spcPts val="320"/>
              </a:spcBef>
              <a:spcAft>
                <a:spcPts val="0"/>
              </a:spcAft>
              <a:buSzPts val="1600"/>
              <a:buFont typeface="Calibri"/>
              <a:buNone/>
              <a:defRPr b="1" sz="1600"/>
            </a:lvl4pPr>
            <a:lvl5pPr indent="-228600" lvl="4" marL="2286000" algn="l">
              <a:spcBef>
                <a:spcPts val="320"/>
              </a:spcBef>
              <a:spcAft>
                <a:spcPts val="0"/>
              </a:spcAft>
              <a:buSzPts val="1600"/>
              <a:buFont typeface="Calibri"/>
              <a:buNone/>
              <a:defRPr b="1" sz="1600"/>
            </a:lvl5pPr>
            <a:lvl6pPr indent="-228600" lvl="5" marL="2743200" algn="l">
              <a:spcBef>
                <a:spcPts val="320"/>
              </a:spcBef>
              <a:spcAft>
                <a:spcPts val="0"/>
              </a:spcAft>
              <a:buClr>
                <a:schemeClr val="dk1"/>
              </a:buClr>
              <a:buSzPts val="1600"/>
              <a:buFont typeface="Times New Roman"/>
              <a:buNone/>
              <a:defRPr b="1" sz="1600"/>
            </a:lvl6pPr>
            <a:lvl7pPr indent="-228600" lvl="6" marL="3200400" algn="l">
              <a:spcBef>
                <a:spcPts val="320"/>
              </a:spcBef>
              <a:spcAft>
                <a:spcPts val="0"/>
              </a:spcAft>
              <a:buClr>
                <a:schemeClr val="dk1"/>
              </a:buClr>
              <a:buSzPts val="1600"/>
              <a:buFont typeface="Times New Roman"/>
              <a:buNone/>
              <a:defRPr b="1" sz="1600"/>
            </a:lvl7pPr>
            <a:lvl8pPr indent="-228600" lvl="7" marL="3657600" algn="l">
              <a:spcBef>
                <a:spcPts val="320"/>
              </a:spcBef>
              <a:spcAft>
                <a:spcPts val="0"/>
              </a:spcAft>
              <a:buClr>
                <a:schemeClr val="dk1"/>
              </a:buClr>
              <a:buSzPts val="1600"/>
              <a:buFont typeface="Times New Roman"/>
              <a:buNone/>
              <a:defRPr b="1" sz="1600"/>
            </a:lvl8pPr>
            <a:lvl9pPr indent="-228600" lvl="8" marL="4114800" algn="l">
              <a:spcBef>
                <a:spcPts val="320"/>
              </a:spcBef>
              <a:spcAft>
                <a:spcPts val="0"/>
              </a:spcAft>
              <a:buClr>
                <a:schemeClr val="dk1"/>
              </a:buClr>
              <a:buSzPts val="1600"/>
              <a:buFont typeface="Times New Roman"/>
              <a:buNone/>
              <a:defRPr b="1" sz="1600"/>
            </a:lvl9pPr>
          </a:lstStyle>
          <a:p/>
        </p:txBody>
      </p:sp>
      <p:sp>
        <p:nvSpPr>
          <p:cNvPr id="48" name="Google Shape;48;p7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SzPts val="2400"/>
              <a:buChar char="●"/>
              <a:defRPr sz="2400"/>
            </a:lvl1pPr>
            <a:lvl2pPr indent="-355600" lvl="1" marL="914400" algn="l">
              <a:spcBef>
                <a:spcPts val="400"/>
              </a:spcBef>
              <a:spcAft>
                <a:spcPts val="0"/>
              </a:spcAft>
              <a:buSzPts val="2000"/>
              <a:buChar char="⮚"/>
              <a:defRPr sz="2000"/>
            </a:lvl2pPr>
            <a:lvl3pPr indent="-342900" lvl="2" marL="1371600" algn="l">
              <a:spcBef>
                <a:spcPts val="360"/>
              </a:spcBef>
              <a:spcAft>
                <a:spcPts val="0"/>
              </a:spcAft>
              <a:buSzPts val="1800"/>
              <a:buFont typeface="Calibri"/>
              <a:buChar char="•"/>
              <a:defRPr sz="1800"/>
            </a:lvl3pPr>
            <a:lvl4pPr indent="-330200" lvl="3" marL="1828800" algn="l">
              <a:spcBef>
                <a:spcPts val="320"/>
              </a:spcBef>
              <a:spcAft>
                <a:spcPts val="0"/>
              </a:spcAft>
              <a:buSzPts val="1600"/>
              <a:buFont typeface="Calibri"/>
              <a:buChar char="–"/>
              <a:defRPr sz="1600"/>
            </a:lvl4pPr>
            <a:lvl5pPr indent="-330200" lvl="4" marL="2286000" algn="l">
              <a:spcBef>
                <a:spcPts val="320"/>
              </a:spcBef>
              <a:spcAft>
                <a:spcPts val="0"/>
              </a:spcAft>
              <a:buSzPts val="1600"/>
              <a:buFont typeface="Calibri"/>
              <a:buChar char="»"/>
              <a:defRPr sz="1600"/>
            </a:lvl5pPr>
            <a:lvl6pPr indent="-330200" lvl="5" marL="2743200" algn="l">
              <a:spcBef>
                <a:spcPts val="320"/>
              </a:spcBef>
              <a:spcAft>
                <a:spcPts val="0"/>
              </a:spcAft>
              <a:buClr>
                <a:schemeClr val="dk1"/>
              </a:buClr>
              <a:buSzPts val="1600"/>
              <a:buFont typeface="Times New Roman"/>
              <a:buChar char="»"/>
              <a:defRPr sz="1600"/>
            </a:lvl6pPr>
            <a:lvl7pPr indent="-330200" lvl="6" marL="3200400" algn="l">
              <a:spcBef>
                <a:spcPts val="320"/>
              </a:spcBef>
              <a:spcAft>
                <a:spcPts val="0"/>
              </a:spcAft>
              <a:buClr>
                <a:schemeClr val="dk1"/>
              </a:buClr>
              <a:buSzPts val="1600"/>
              <a:buFont typeface="Times New Roman"/>
              <a:buChar char="»"/>
              <a:defRPr sz="1600"/>
            </a:lvl7pPr>
            <a:lvl8pPr indent="-330200" lvl="7" marL="3657600" algn="l">
              <a:spcBef>
                <a:spcPts val="320"/>
              </a:spcBef>
              <a:spcAft>
                <a:spcPts val="0"/>
              </a:spcAft>
              <a:buClr>
                <a:schemeClr val="dk1"/>
              </a:buClr>
              <a:buSzPts val="1600"/>
              <a:buFont typeface="Times New Roman"/>
              <a:buChar char="»"/>
              <a:defRPr sz="1600"/>
            </a:lvl8pPr>
            <a:lvl9pPr indent="-330200" lvl="8" marL="4114800" algn="l">
              <a:spcBef>
                <a:spcPts val="320"/>
              </a:spcBef>
              <a:spcAft>
                <a:spcPts val="0"/>
              </a:spcAft>
              <a:buClr>
                <a:schemeClr val="dk1"/>
              </a:buClr>
              <a:buSzPts val="1600"/>
              <a:buFont typeface="Times New Roman"/>
              <a:buChar char="»"/>
              <a:defRPr sz="1600"/>
            </a:lvl9pPr>
          </a:lstStyle>
          <a:p/>
        </p:txBody>
      </p:sp>
      <p:sp>
        <p:nvSpPr>
          <p:cNvPr id="49" name="Google Shape;49;p7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Autofit/>
          </a:bodyPr>
          <a:lstStyle>
            <a:lvl1pPr indent="-228600" lvl="0" marL="457200" algn="l">
              <a:spcBef>
                <a:spcPts val="480"/>
              </a:spcBef>
              <a:spcAft>
                <a:spcPts val="0"/>
              </a:spcAft>
              <a:buSzPts val="2400"/>
              <a:buNone/>
              <a:defRPr b="1" sz="2400"/>
            </a:lvl1pPr>
            <a:lvl2pPr indent="-228600" lvl="1" marL="914400" algn="l">
              <a:spcBef>
                <a:spcPts val="400"/>
              </a:spcBef>
              <a:spcAft>
                <a:spcPts val="0"/>
              </a:spcAft>
              <a:buSzPts val="2000"/>
              <a:buNone/>
              <a:defRPr b="1" sz="2000"/>
            </a:lvl2pPr>
            <a:lvl3pPr indent="-228600" lvl="2" marL="1371600" algn="l">
              <a:spcBef>
                <a:spcPts val="360"/>
              </a:spcBef>
              <a:spcAft>
                <a:spcPts val="0"/>
              </a:spcAft>
              <a:buSzPts val="1800"/>
              <a:buFont typeface="Calibri"/>
              <a:buNone/>
              <a:defRPr b="1" sz="1800"/>
            </a:lvl3pPr>
            <a:lvl4pPr indent="-228600" lvl="3" marL="1828800" algn="l">
              <a:spcBef>
                <a:spcPts val="320"/>
              </a:spcBef>
              <a:spcAft>
                <a:spcPts val="0"/>
              </a:spcAft>
              <a:buSzPts val="1600"/>
              <a:buFont typeface="Calibri"/>
              <a:buNone/>
              <a:defRPr b="1" sz="1600"/>
            </a:lvl4pPr>
            <a:lvl5pPr indent="-228600" lvl="4" marL="2286000" algn="l">
              <a:spcBef>
                <a:spcPts val="320"/>
              </a:spcBef>
              <a:spcAft>
                <a:spcPts val="0"/>
              </a:spcAft>
              <a:buSzPts val="1600"/>
              <a:buFont typeface="Calibri"/>
              <a:buNone/>
              <a:defRPr b="1" sz="1600"/>
            </a:lvl5pPr>
            <a:lvl6pPr indent="-228600" lvl="5" marL="2743200" algn="l">
              <a:spcBef>
                <a:spcPts val="320"/>
              </a:spcBef>
              <a:spcAft>
                <a:spcPts val="0"/>
              </a:spcAft>
              <a:buClr>
                <a:schemeClr val="dk1"/>
              </a:buClr>
              <a:buSzPts val="1600"/>
              <a:buFont typeface="Times New Roman"/>
              <a:buNone/>
              <a:defRPr b="1" sz="1600"/>
            </a:lvl6pPr>
            <a:lvl7pPr indent="-228600" lvl="6" marL="3200400" algn="l">
              <a:spcBef>
                <a:spcPts val="320"/>
              </a:spcBef>
              <a:spcAft>
                <a:spcPts val="0"/>
              </a:spcAft>
              <a:buClr>
                <a:schemeClr val="dk1"/>
              </a:buClr>
              <a:buSzPts val="1600"/>
              <a:buFont typeface="Times New Roman"/>
              <a:buNone/>
              <a:defRPr b="1" sz="1600"/>
            </a:lvl7pPr>
            <a:lvl8pPr indent="-228600" lvl="7" marL="3657600" algn="l">
              <a:spcBef>
                <a:spcPts val="320"/>
              </a:spcBef>
              <a:spcAft>
                <a:spcPts val="0"/>
              </a:spcAft>
              <a:buClr>
                <a:schemeClr val="dk1"/>
              </a:buClr>
              <a:buSzPts val="1600"/>
              <a:buFont typeface="Times New Roman"/>
              <a:buNone/>
              <a:defRPr b="1" sz="1600"/>
            </a:lvl8pPr>
            <a:lvl9pPr indent="-228600" lvl="8" marL="4114800" algn="l">
              <a:spcBef>
                <a:spcPts val="320"/>
              </a:spcBef>
              <a:spcAft>
                <a:spcPts val="0"/>
              </a:spcAft>
              <a:buClr>
                <a:schemeClr val="dk1"/>
              </a:buClr>
              <a:buSzPts val="1600"/>
              <a:buFont typeface="Times New Roman"/>
              <a:buNone/>
              <a:defRPr b="1" sz="1600"/>
            </a:lvl9pPr>
          </a:lstStyle>
          <a:p/>
        </p:txBody>
      </p:sp>
      <p:sp>
        <p:nvSpPr>
          <p:cNvPr id="50" name="Google Shape;50;p7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Autofit/>
          </a:bodyPr>
          <a:lstStyle>
            <a:lvl1pPr indent="-381000" lvl="0" marL="457200" algn="l">
              <a:spcBef>
                <a:spcPts val="480"/>
              </a:spcBef>
              <a:spcAft>
                <a:spcPts val="0"/>
              </a:spcAft>
              <a:buSzPts val="2400"/>
              <a:buChar char="●"/>
              <a:defRPr sz="2400"/>
            </a:lvl1pPr>
            <a:lvl2pPr indent="-355600" lvl="1" marL="914400" algn="l">
              <a:spcBef>
                <a:spcPts val="400"/>
              </a:spcBef>
              <a:spcAft>
                <a:spcPts val="0"/>
              </a:spcAft>
              <a:buSzPts val="2000"/>
              <a:buChar char="⮚"/>
              <a:defRPr sz="2000"/>
            </a:lvl2pPr>
            <a:lvl3pPr indent="-342900" lvl="2" marL="1371600" algn="l">
              <a:spcBef>
                <a:spcPts val="360"/>
              </a:spcBef>
              <a:spcAft>
                <a:spcPts val="0"/>
              </a:spcAft>
              <a:buSzPts val="1800"/>
              <a:buFont typeface="Calibri"/>
              <a:buChar char="•"/>
              <a:defRPr sz="1800"/>
            </a:lvl3pPr>
            <a:lvl4pPr indent="-330200" lvl="3" marL="1828800" algn="l">
              <a:spcBef>
                <a:spcPts val="320"/>
              </a:spcBef>
              <a:spcAft>
                <a:spcPts val="0"/>
              </a:spcAft>
              <a:buSzPts val="1600"/>
              <a:buFont typeface="Calibri"/>
              <a:buChar char="–"/>
              <a:defRPr sz="1600"/>
            </a:lvl4pPr>
            <a:lvl5pPr indent="-330200" lvl="4" marL="2286000" algn="l">
              <a:spcBef>
                <a:spcPts val="320"/>
              </a:spcBef>
              <a:spcAft>
                <a:spcPts val="0"/>
              </a:spcAft>
              <a:buSzPts val="1600"/>
              <a:buFont typeface="Calibri"/>
              <a:buChar char="»"/>
              <a:defRPr sz="1600"/>
            </a:lvl5pPr>
            <a:lvl6pPr indent="-330200" lvl="5" marL="2743200" algn="l">
              <a:spcBef>
                <a:spcPts val="320"/>
              </a:spcBef>
              <a:spcAft>
                <a:spcPts val="0"/>
              </a:spcAft>
              <a:buClr>
                <a:schemeClr val="dk1"/>
              </a:buClr>
              <a:buSzPts val="1600"/>
              <a:buFont typeface="Times New Roman"/>
              <a:buChar char="»"/>
              <a:defRPr sz="1600"/>
            </a:lvl6pPr>
            <a:lvl7pPr indent="-330200" lvl="6" marL="3200400" algn="l">
              <a:spcBef>
                <a:spcPts val="320"/>
              </a:spcBef>
              <a:spcAft>
                <a:spcPts val="0"/>
              </a:spcAft>
              <a:buClr>
                <a:schemeClr val="dk1"/>
              </a:buClr>
              <a:buSzPts val="1600"/>
              <a:buFont typeface="Times New Roman"/>
              <a:buChar char="»"/>
              <a:defRPr sz="1600"/>
            </a:lvl7pPr>
            <a:lvl8pPr indent="-330200" lvl="7" marL="3657600" algn="l">
              <a:spcBef>
                <a:spcPts val="320"/>
              </a:spcBef>
              <a:spcAft>
                <a:spcPts val="0"/>
              </a:spcAft>
              <a:buClr>
                <a:schemeClr val="dk1"/>
              </a:buClr>
              <a:buSzPts val="1600"/>
              <a:buFont typeface="Times New Roman"/>
              <a:buChar char="»"/>
              <a:defRPr sz="1600"/>
            </a:lvl8pPr>
            <a:lvl9pPr indent="-330200" lvl="8" marL="4114800" algn="l">
              <a:spcBef>
                <a:spcPts val="320"/>
              </a:spcBef>
              <a:spcAft>
                <a:spcPts val="0"/>
              </a:spcAft>
              <a:buClr>
                <a:schemeClr val="dk1"/>
              </a:buClr>
              <a:buSzPts val="1600"/>
              <a:buFont typeface="Times New Roman"/>
              <a:buChar char="»"/>
              <a:defRPr sz="1600"/>
            </a:lvl9pPr>
          </a:lstStyle>
          <a:p/>
        </p:txBody>
      </p:sp>
      <p:sp>
        <p:nvSpPr>
          <p:cNvPr id="51" name="Google Shape;51;p77"/>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77"/>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78"/>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8"/>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7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7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0" name="Google Shape;60;p7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Autofit/>
          </a:bodyPr>
          <a:lstStyle>
            <a:lvl1pPr indent="-431800" lvl="0" marL="457200" algn="l">
              <a:spcBef>
                <a:spcPts val="640"/>
              </a:spcBef>
              <a:spcAft>
                <a:spcPts val="0"/>
              </a:spcAft>
              <a:buSzPts val="3200"/>
              <a:buChar char="●"/>
              <a:defRPr sz="3200"/>
            </a:lvl1pPr>
            <a:lvl2pPr indent="-406400" lvl="1" marL="914400" algn="l">
              <a:spcBef>
                <a:spcPts val="560"/>
              </a:spcBef>
              <a:spcAft>
                <a:spcPts val="0"/>
              </a:spcAft>
              <a:buSzPts val="2800"/>
              <a:buChar char="⮚"/>
              <a:defRPr sz="2800"/>
            </a:lvl2pPr>
            <a:lvl3pPr indent="-381000" lvl="2" marL="1371600" algn="l">
              <a:spcBef>
                <a:spcPts val="480"/>
              </a:spcBef>
              <a:spcAft>
                <a:spcPts val="0"/>
              </a:spcAft>
              <a:buSzPts val="2400"/>
              <a:buFont typeface="Calibri"/>
              <a:buChar char="•"/>
              <a:defRPr sz="2400"/>
            </a:lvl3pPr>
            <a:lvl4pPr indent="-355600" lvl="3" marL="1828800" algn="l">
              <a:spcBef>
                <a:spcPts val="400"/>
              </a:spcBef>
              <a:spcAft>
                <a:spcPts val="0"/>
              </a:spcAft>
              <a:buSzPts val="2000"/>
              <a:buFont typeface="Calibri"/>
              <a:buChar char="–"/>
              <a:defRPr sz="2000"/>
            </a:lvl4pPr>
            <a:lvl5pPr indent="-355600" lvl="4" marL="2286000" algn="l">
              <a:spcBef>
                <a:spcPts val="400"/>
              </a:spcBef>
              <a:spcAft>
                <a:spcPts val="0"/>
              </a:spcAft>
              <a:buSzPts val="2000"/>
              <a:buFont typeface="Calibri"/>
              <a:buChar char="»"/>
              <a:defRPr sz="2000"/>
            </a:lvl5pPr>
            <a:lvl6pPr indent="-355600" lvl="5" marL="2743200" algn="l">
              <a:spcBef>
                <a:spcPts val="400"/>
              </a:spcBef>
              <a:spcAft>
                <a:spcPts val="0"/>
              </a:spcAft>
              <a:buClr>
                <a:schemeClr val="dk1"/>
              </a:buClr>
              <a:buSzPts val="2000"/>
              <a:buFont typeface="Times New Roman"/>
              <a:buChar char="»"/>
              <a:defRPr sz="2000"/>
            </a:lvl6pPr>
            <a:lvl7pPr indent="-355600" lvl="6" marL="3200400" algn="l">
              <a:spcBef>
                <a:spcPts val="400"/>
              </a:spcBef>
              <a:spcAft>
                <a:spcPts val="0"/>
              </a:spcAft>
              <a:buClr>
                <a:schemeClr val="dk1"/>
              </a:buClr>
              <a:buSzPts val="2000"/>
              <a:buFont typeface="Times New Roman"/>
              <a:buChar char="»"/>
              <a:defRPr sz="2000"/>
            </a:lvl7pPr>
            <a:lvl8pPr indent="-355600" lvl="7" marL="3657600" algn="l">
              <a:spcBef>
                <a:spcPts val="400"/>
              </a:spcBef>
              <a:spcAft>
                <a:spcPts val="0"/>
              </a:spcAft>
              <a:buClr>
                <a:schemeClr val="dk1"/>
              </a:buClr>
              <a:buSzPts val="2000"/>
              <a:buFont typeface="Times New Roman"/>
              <a:buChar char="»"/>
              <a:defRPr sz="2000"/>
            </a:lvl8pPr>
            <a:lvl9pPr indent="-355600" lvl="8" marL="4114800" algn="l">
              <a:spcBef>
                <a:spcPts val="400"/>
              </a:spcBef>
              <a:spcAft>
                <a:spcPts val="0"/>
              </a:spcAft>
              <a:buClr>
                <a:schemeClr val="dk1"/>
              </a:buClr>
              <a:buSzPts val="2000"/>
              <a:buFont typeface="Times New Roman"/>
              <a:buChar char="»"/>
              <a:defRPr sz="2000"/>
            </a:lvl9pPr>
          </a:lstStyle>
          <a:p/>
        </p:txBody>
      </p:sp>
      <p:sp>
        <p:nvSpPr>
          <p:cNvPr id="61" name="Google Shape;61;p7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SzPts val="1400"/>
              <a:buNone/>
              <a:defRPr sz="1400"/>
            </a:lvl1pPr>
            <a:lvl2pPr indent="-228600" lvl="1" marL="914400" algn="l">
              <a:spcBef>
                <a:spcPts val="240"/>
              </a:spcBef>
              <a:spcAft>
                <a:spcPts val="0"/>
              </a:spcAft>
              <a:buSzPts val="1200"/>
              <a:buNone/>
              <a:defRPr sz="1200"/>
            </a:lvl2pPr>
            <a:lvl3pPr indent="-228600" lvl="2" marL="1371600" algn="l">
              <a:spcBef>
                <a:spcPts val="200"/>
              </a:spcBef>
              <a:spcAft>
                <a:spcPts val="0"/>
              </a:spcAft>
              <a:buSzPts val="1000"/>
              <a:buFont typeface="Calibri"/>
              <a:buNone/>
              <a:defRPr sz="1000"/>
            </a:lvl3pPr>
            <a:lvl4pPr indent="-228600" lvl="3" marL="1828800" algn="l">
              <a:spcBef>
                <a:spcPts val="180"/>
              </a:spcBef>
              <a:spcAft>
                <a:spcPts val="0"/>
              </a:spcAft>
              <a:buSzPts val="900"/>
              <a:buFont typeface="Calibri"/>
              <a:buNone/>
              <a:defRPr sz="900"/>
            </a:lvl4pPr>
            <a:lvl5pPr indent="-228600" lvl="4" marL="2286000" algn="l">
              <a:spcBef>
                <a:spcPts val="180"/>
              </a:spcBef>
              <a:spcAft>
                <a:spcPts val="0"/>
              </a:spcAft>
              <a:buSzPts val="900"/>
              <a:buFont typeface="Calibri"/>
              <a:buNone/>
              <a:defRPr sz="900"/>
            </a:lvl5pPr>
            <a:lvl6pPr indent="-228600" lvl="5" marL="2743200" algn="l">
              <a:spcBef>
                <a:spcPts val="180"/>
              </a:spcBef>
              <a:spcAft>
                <a:spcPts val="0"/>
              </a:spcAft>
              <a:buClr>
                <a:schemeClr val="dk1"/>
              </a:buClr>
              <a:buSzPts val="900"/>
              <a:buFont typeface="Times New Roman"/>
              <a:buNone/>
              <a:defRPr sz="900"/>
            </a:lvl6pPr>
            <a:lvl7pPr indent="-228600" lvl="6" marL="3200400" algn="l">
              <a:spcBef>
                <a:spcPts val="180"/>
              </a:spcBef>
              <a:spcAft>
                <a:spcPts val="0"/>
              </a:spcAft>
              <a:buClr>
                <a:schemeClr val="dk1"/>
              </a:buClr>
              <a:buSzPts val="900"/>
              <a:buFont typeface="Times New Roman"/>
              <a:buNone/>
              <a:defRPr sz="900"/>
            </a:lvl7pPr>
            <a:lvl8pPr indent="-228600" lvl="7" marL="3657600" algn="l">
              <a:spcBef>
                <a:spcPts val="180"/>
              </a:spcBef>
              <a:spcAft>
                <a:spcPts val="0"/>
              </a:spcAft>
              <a:buClr>
                <a:schemeClr val="dk1"/>
              </a:buClr>
              <a:buSzPts val="900"/>
              <a:buFont typeface="Times New Roman"/>
              <a:buNone/>
              <a:defRPr sz="900"/>
            </a:lvl8pPr>
            <a:lvl9pPr indent="-228600" lvl="8" marL="4114800" algn="l">
              <a:spcBef>
                <a:spcPts val="180"/>
              </a:spcBef>
              <a:spcAft>
                <a:spcPts val="0"/>
              </a:spcAft>
              <a:buClr>
                <a:schemeClr val="dk1"/>
              </a:buClr>
              <a:buSzPts val="900"/>
              <a:buFont typeface="Times New Roman"/>
              <a:buNone/>
              <a:defRPr sz="900"/>
            </a:lvl9pPr>
          </a:lstStyle>
          <a:p/>
        </p:txBody>
      </p:sp>
      <p:sp>
        <p:nvSpPr>
          <p:cNvPr id="62" name="Google Shape;62;p79"/>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79"/>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7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8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b="1" sz="20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67" name="Google Shape;67;p80"/>
          <p:cNvSpPr/>
          <p:nvPr>
            <p:ph idx="2" type="pic"/>
          </p:nvPr>
        </p:nvSpPr>
        <p:spPr>
          <a:xfrm>
            <a:off x="1792288" y="612775"/>
            <a:ext cx="5486400" cy="4114800"/>
          </a:xfrm>
          <a:prstGeom prst="rect">
            <a:avLst/>
          </a:prstGeom>
          <a:noFill/>
          <a:ln>
            <a:noFill/>
          </a:ln>
        </p:spPr>
      </p:sp>
      <p:sp>
        <p:nvSpPr>
          <p:cNvPr id="68" name="Google Shape;68;p8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Autofit/>
          </a:bodyPr>
          <a:lstStyle>
            <a:lvl1pPr indent="-228600" lvl="0" marL="457200" algn="l">
              <a:spcBef>
                <a:spcPts val="280"/>
              </a:spcBef>
              <a:spcAft>
                <a:spcPts val="0"/>
              </a:spcAft>
              <a:buSzPts val="1400"/>
              <a:buNone/>
              <a:defRPr sz="1400"/>
            </a:lvl1pPr>
            <a:lvl2pPr indent="-228600" lvl="1" marL="914400" algn="l">
              <a:spcBef>
                <a:spcPts val="240"/>
              </a:spcBef>
              <a:spcAft>
                <a:spcPts val="0"/>
              </a:spcAft>
              <a:buSzPts val="1200"/>
              <a:buNone/>
              <a:defRPr sz="1200"/>
            </a:lvl2pPr>
            <a:lvl3pPr indent="-228600" lvl="2" marL="1371600" algn="l">
              <a:spcBef>
                <a:spcPts val="200"/>
              </a:spcBef>
              <a:spcAft>
                <a:spcPts val="0"/>
              </a:spcAft>
              <a:buSzPts val="1000"/>
              <a:buFont typeface="Calibri"/>
              <a:buNone/>
              <a:defRPr sz="1000"/>
            </a:lvl3pPr>
            <a:lvl4pPr indent="-228600" lvl="3" marL="1828800" algn="l">
              <a:spcBef>
                <a:spcPts val="180"/>
              </a:spcBef>
              <a:spcAft>
                <a:spcPts val="0"/>
              </a:spcAft>
              <a:buSzPts val="900"/>
              <a:buFont typeface="Calibri"/>
              <a:buNone/>
              <a:defRPr sz="900"/>
            </a:lvl4pPr>
            <a:lvl5pPr indent="-228600" lvl="4" marL="2286000" algn="l">
              <a:spcBef>
                <a:spcPts val="180"/>
              </a:spcBef>
              <a:spcAft>
                <a:spcPts val="0"/>
              </a:spcAft>
              <a:buSzPts val="900"/>
              <a:buFont typeface="Calibri"/>
              <a:buNone/>
              <a:defRPr sz="900"/>
            </a:lvl5pPr>
            <a:lvl6pPr indent="-228600" lvl="5" marL="2743200" algn="l">
              <a:spcBef>
                <a:spcPts val="180"/>
              </a:spcBef>
              <a:spcAft>
                <a:spcPts val="0"/>
              </a:spcAft>
              <a:buClr>
                <a:schemeClr val="dk1"/>
              </a:buClr>
              <a:buSzPts val="900"/>
              <a:buFont typeface="Times New Roman"/>
              <a:buNone/>
              <a:defRPr sz="900"/>
            </a:lvl6pPr>
            <a:lvl7pPr indent="-228600" lvl="6" marL="3200400" algn="l">
              <a:spcBef>
                <a:spcPts val="180"/>
              </a:spcBef>
              <a:spcAft>
                <a:spcPts val="0"/>
              </a:spcAft>
              <a:buClr>
                <a:schemeClr val="dk1"/>
              </a:buClr>
              <a:buSzPts val="900"/>
              <a:buFont typeface="Times New Roman"/>
              <a:buNone/>
              <a:defRPr sz="900"/>
            </a:lvl7pPr>
            <a:lvl8pPr indent="-228600" lvl="7" marL="3657600" algn="l">
              <a:spcBef>
                <a:spcPts val="180"/>
              </a:spcBef>
              <a:spcAft>
                <a:spcPts val="0"/>
              </a:spcAft>
              <a:buClr>
                <a:schemeClr val="dk1"/>
              </a:buClr>
              <a:buSzPts val="900"/>
              <a:buFont typeface="Times New Roman"/>
              <a:buNone/>
              <a:defRPr sz="900"/>
            </a:lvl8pPr>
            <a:lvl9pPr indent="-228600" lvl="8" marL="4114800" algn="l">
              <a:spcBef>
                <a:spcPts val="180"/>
              </a:spcBef>
              <a:spcAft>
                <a:spcPts val="0"/>
              </a:spcAft>
              <a:buClr>
                <a:schemeClr val="dk1"/>
              </a:buClr>
              <a:buSzPts val="900"/>
              <a:buFont typeface="Times New Roman"/>
              <a:buNone/>
              <a:defRPr sz="900"/>
            </a:lvl9pPr>
          </a:lstStyle>
          <a:p/>
        </p:txBody>
      </p:sp>
      <p:sp>
        <p:nvSpPr>
          <p:cNvPr id="69" name="Google Shape;69;p80"/>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80"/>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8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algn="r">
              <a:spcBef>
                <a:spcPts val="0"/>
              </a:spcBef>
              <a:spcAft>
                <a:spcPts val="0"/>
              </a:spcAft>
              <a:buNone/>
              <a:defRPr sz="1400">
                <a:solidFill>
                  <a:schemeClr val="dk1"/>
                </a:solidFill>
                <a:latin typeface="Times New Roman"/>
                <a:ea typeface="Times New Roman"/>
                <a:cs typeface="Times New Roman"/>
                <a:sym typeface="Times New Roman"/>
              </a:defRPr>
            </a:lvl1pPr>
            <a:lvl2pPr indent="0" lvl="1" marL="0" marR="0" algn="r">
              <a:spcBef>
                <a:spcPts val="0"/>
              </a:spcBef>
              <a:spcAft>
                <a:spcPts val="0"/>
              </a:spcAft>
              <a:buNone/>
              <a:defRPr sz="1400">
                <a:solidFill>
                  <a:schemeClr val="dk1"/>
                </a:solidFill>
                <a:latin typeface="Times New Roman"/>
                <a:ea typeface="Times New Roman"/>
                <a:cs typeface="Times New Roman"/>
                <a:sym typeface="Times New Roman"/>
              </a:defRPr>
            </a:lvl2pPr>
            <a:lvl3pPr indent="0" lvl="2" marL="0" marR="0" algn="r">
              <a:spcBef>
                <a:spcPts val="0"/>
              </a:spcBef>
              <a:spcAft>
                <a:spcPts val="0"/>
              </a:spcAft>
              <a:buNone/>
              <a:defRPr sz="1400">
                <a:solidFill>
                  <a:schemeClr val="dk1"/>
                </a:solidFill>
                <a:latin typeface="Times New Roman"/>
                <a:ea typeface="Times New Roman"/>
                <a:cs typeface="Times New Roman"/>
                <a:sym typeface="Times New Roman"/>
              </a:defRPr>
            </a:lvl3pPr>
            <a:lvl4pPr indent="0" lvl="3" marL="0" marR="0" algn="r">
              <a:spcBef>
                <a:spcPts val="0"/>
              </a:spcBef>
              <a:spcAft>
                <a:spcPts val="0"/>
              </a:spcAft>
              <a:buNone/>
              <a:defRPr sz="1400">
                <a:solidFill>
                  <a:schemeClr val="dk1"/>
                </a:solidFill>
                <a:latin typeface="Times New Roman"/>
                <a:ea typeface="Times New Roman"/>
                <a:cs typeface="Times New Roman"/>
                <a:sym typeface="Times New Roman"/>
              </a:defRPr>
            </a:lvl4pPr>
            <a:lvl5pPr indent="0" lvl="4" marL="0" marR="0" algn="r">
              <a:spcBef>
                <a:spcPts val="0"/>
              </a:spcBef>
              <a:spcAft>
                <a:spcPts val="0"/>
              </a:spcAft>
              <a:buNone/>
              <a:defRPr sz="1400">
                <a:solidFill>
                  <a:schemeClr val="dk1"/>
                </a:solidFill>
                <a:latin typeface="Times New Roman"/>
                <a:ea typeface="Times New Roman"/>
                <a:cs typeface="Times New Roman"/>
                <a:sym typeface="Times New Roman"/>
              </a:defRPr>
            </a:lvl5pPr>
            <a:lvl6pPr indent="0" lvl="5" marL="0" marR="0" algn="r">
              <a:spcBef>
                <a:spcPts val="0"/>
              </a:spcBef>
              <a:spcAft>
                <a:spcPts val="0"/>
              </a:spcAft>
              <a:buNone/>
              <a:defRPr sz="1400">
                <a:solidFill>
                  <a:schemeClr val="dk1"/>
                </a:solidFill>
                <a:latin typeface="Times New Roman"/>
                <a:ea typeface="Times New Roman"/>
                <a:cs typeface="Times New Roman"/>
                <a:sym typeface="Times New Roman"/>
              </a:defRPr>
            </a:lvl6pPr>
            <a:lvl7pPr indent="0" lvl="6" marL="0" marR="0" algn="r">
              <a:spcBef>
                <a:spcPts val="0"/>
              </a:spcBef>
              <a:spcAft>
                <a:spcPts val="0"/>
              </a:spcAft>
              <a:buNone/>
              <a:defRPr sz="1400">
                <a:solidFill>
                  <a:schemeClr val="dk1"/>
                </a:solidFill>
                <a:latin typeface="Times New Roman"/>
                <a:ea typeface="Times New Roman"/>
                <a:cs typeface="Times New Roman"/>
                <a:sym typeface="Times New Roman"/>
              </a:defRPr>
            </a:lvl7pPr>
            <a:lvl8pPr indent="0" lvl="7" marL="0" marR="0" algn="r">
              <a:spcBef>
                <a:spcPts val="0"/>
              </a:spcBef>
              <a:spcAft>
                <a:spcPts val="0"/>
              </a:spcAft>
              <a:buNone/>
              <a:defRPr sz="1400">
                <a:solidFill>
                  <a:schemeClr val="dk1"/>
                </a:solidFill>
                <a:latin typeface="Times New Roman"/>
                <a:ea typeface="Times New Roman"/>
                <a:cs typeface="Times New Roman"/>
                <a:sym typeface="Times New Roman"/>
              </a:defRPr>
            </a:lvl8pPr>
            <a:lvl9pPr indent="0" lvl="8" marL="0" marR="0" algn="r">
              <a:spcBef>
                <a:spcPts val="0"/>
              </a:spcBef>
              <a:spcAft>
                <a:spcPts val="0"/>
              </a:spcAft>
              <a:buNone/>
              <a:defRPr sz="1400">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71"/>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1" i="0" sz="3600" u="none" cap="none" strike="noStrike">
                <a:solidFill>
                  <a:srgbClr val="0000FF"/>
                </a:solidFill>
                <a:latin typeface="Calibri"/>
                <a:ea typeface="Calibri"/>
                <a:cs typeface="Calibri"/>
                <a:sym typeface="Calibri"/>
              </a:defRPr>
            </a:lvl1pPr>
            <a:lvl2pPr lvl="1" marR="0" rtl="0" algn="ctr">
              <a:spcBef>
                <a:spcPts val="0"/>
              </a:spcBef>
              <a:spcAft>
                <a:spcPts val="0"/>
              </a:spcAft>
              <a:buSzPts val="1400"/>
              <a:buNone/>
              <a:defRPr b="0" i="0" sz="2800" u="none" cap="none" strike="noStrike">
                <a:solidFill>
                  <a:schemeClr val="dk2"/>
                </a:solidFill>
                <a:latin typeface="Times New Roman"/>
                <a:ea typeface="Times New Roman"/>
                <a:cs typeface="Times New Roman"/>
                <a:sym typeface="Times New Roman"/>
              </a:defRPr>
            </a:lvl2pPr>
            <a:lvl3pPr lvl="2" marR="0" rtl="0" algn="ctr">
              <a:spcBef>
                <a:spcPts val="0"/>
              </a:spcBef>
              <a:spcAft>
                <a:spcPts val="0"/>
              </a:spcAft>
              <a:buSzPts val="1400"/>
              <a:buNone/>
              <a:defRPr b="0" i="0" sz="2800" u="none" cap="none" strike="noStrike">
                <a:solidFill>
                  <a:schemeClr val="dk2"/>
                </a:solidFill>
                <a:latin typeface="Times New Roman"/>
                <a:ea typeface="Times New Roman"/>
                <a:cs typeface="Times New Roman"/>
                <a:sym typeface="Times New Roman"/>
              </a:defRPr>
            </a:lvl3pPr>
            <a:lvl4pPr lvl="3" marR="0" rtl="0" algn="ctr">
              <a:spcBef>
                <a:spcPts val="0"/>
              </a:spcBef>
              <a:spcAft>
                <a:spcPts val="0"/>
              </a:spcAft>
              <a:buSzPts val="1400"/>
              <a:buNone/>
              <a:defRPr b="0" i="0" sz="2800" u="none" cap="none" strike="noStrike">
                <a:solidFill>
                  <a:schemeClr val="dk2"/>
                </a:solidFill>
                <a:latin typeface="Times New Roman"/>
                <a:ea typeface="Times New Roman"/>
                <a:cs typeface="Times New Roman"/>
                <a:sym typeface="Times New Roman"/>
              </a:defRPr>
            </a:lvl4pPr>
            <a:lvl5pPr lvl="4" marR="0" rtl="0" algn="ctr">
              <a:spcBef>
                <a:spcPts val="0"/>
              </a:spcBef>
              <a:spcAft>
                <a:spcPts val="0"/>
              </a:spcAft>
              <a:buSzPts val="1400"/>
              <a:buNone/>
              <a:defRPr b="0" i="0" sz="2800" u="none" cap="none" strike="noStrike">
                <a:solidFill>
                  <a:schemeClr val="dk2"/>
                </a:solidFill>
                <a:latin typeface="Times New Roman"/>
                <a:ea typeface="Times New Roman"/>
                <a:cs typeface="Times New Roman"/>
                <a:sym typeface="Times New Roman"/>
              </a:defRPr>
            </a:lvl5pPr>
            <a:lvl6pPr lvl="5" marR="0" rtl="0" algn="ctr">
              <a:spcBef>
                <a:spcPts val="0"/>
              </a:spcBef>
              <a:spcAft>
                <a:spcPts val="0"/>
              </a:spcAft>
              <a:buSzPts val="1400"/>
              <a:buNone/>
              <a:defRPr b="0" i="0" sz="4400" u="none" cap="none" strike="noStrike">
                <a:solidFill>
                  <a:schemeClr val="dk2"/>
                </a:solidFill>
                <a:latin typeface="Tahoma"/>
                <a:ea typeface="Tahoma"/>
                <a:cs typeface="Tahoma"/>
                <a:sym typeface="Tahoma"/>
              </a:defRPr>
            </a:lvl6pPr>
            <a:lvl7pPr lvl="6" marR="0" rtl="0" algn="ctr">
              <a:spcBef>
                <a:spcPts val="0"/>
              </a:spcBef>
              <a:spcAft>
                <a:spcPts val="0"/>
              </a:spcAft>
              <a:buSzPts val="1400"/>
              <a:buNone/>
              <a:defRPr b="0" i="0" sz="4400" u="none" cap="none" strike="noStrike">
                <a:solidFill>
                  <a:schemeClr val="dk2"/>
                </a:solidFill>
                <a:latin typeface="Tahoma"/>
                <a:ea typeface="Tahoma"/>
                <a:cs typeface="Tahoma"/>
                <a:sym typeface="Tahoma"/>
              </a:defRPr>
            </a:lvl7pPr>
            <a:lvl8pPr lvl="7" marR="0" rtl="0" algn="ctr">
              <a:spcBef>
                <a:spcPts val="0"/>
              </a:spcBef>
              <a:spcAft>
                <a:spcPts val="0"/>
              </a:spcAft>
              <a:buSzPts val="1400"/>
              <a:buNone/>
              <a:defRPr b="0" i="0" sz="4400" u="none" cap="none" strike="noStrike">
                <a:solidFill>
                  <a:schemeClr val="dk2"/>
                </a:solidFill>
                <a:latin typeface="Tahoma"/>
                <a:ea typeface="Tahoma"/>
                <a:cs typeface="Tahoma"/>
                <a:sym typeface="Tahoma"/>
              </a:defRPr>
            </a:lvl8pPr>
            <a:lvl9pPr lvl="8" marR="0" rtl="0" algn="ctr">
              <a:spcBef>
                <a:spcPts val="0"/>
              </a:spcBef>
              <a:spcAft>
                <a:spcPts val="0"/>
              </a:spcAft>
              <a:buSzPts val="1400"/>
              <a:buNone/>
              <a:defRPr b="0" i="0" sz="4400" u="none" cap="none" strike="noStrike">
                <a:solidFill>
                  <a:schemeClr val="dk2"/>
                </a:solidFill>
                <a:latin typeface="Tahoma"/>
                <a:ea typeface="Tahoma"/>
                <a:cs typeface="Tahoma"/>
                <a:sym typeface="Tahoma"/>
              </a:defRPr>
            </a:lvl9pPr>
          </a:lstStyle>
          <a:p/>
        </p:txBody>
      </p:sp>
      <p:sp>
        <p:nvSpPr>
          <p:cNvPr id="11" name="Google Shape;11;p71"/>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lvl1pPr indent="-406400" lvl="0" marL="457200" marR="0" rtl="0" algn="l">
              <a:spcBef>
                <a:spcPts val="560"/>
              </a:spcBef>
              <a:spcAft>
                <a:spcPts val="0"/>
              </a:spcAft>
              <a:buClr>
                <a:schemeClr val="dk2"/>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spcBef>
                <a:spcPts val="480"/>
              </a:spcBef>
              <a:spcAft>
                <a:spcPts val="0"/>
              </a:spcAft>
              <a:buClr>
                <a:schemeClr val="dk2"/>
              </a:buClr>
              <a:buSzPts val="2400"/>
              <a:buFont typeface="Noto Sans Symbols"/>
              <a:buChar char="⮚"/>
              <a:defRPr b="0" i="0" sz="2400" u="none" cap="none" strike="noStrike">
                <a:solidFill>
                  <a:schemeClr val="dk1"/>
                </a:solidFill>
                <a:latin typeface="Calibri"/>
                <a:ea typeface="Calibri"/>
                <a:cs typeface="Calibri"/>
                <a:sym typeface="Calibri"/>
              </a:defRPr>
            </a:lvl2pPr>
            <a:lvl3pPr indent="-368300" lvl="2" marL="1371600" marR="0" rtl="0" algn="l">
              <a:spcBef>
                <a:spcPts val="440"/>
              </a:spcBef>
              <a:spcAft>
                <a:spcPts val="0"/>
              </a:spcAft>
              <a:buClr>
                <a:schemeClr val="dk2"/>
              </a:buClr>
              <a:buSzPts val="2200"/>
              <a:buFont typeface="Calibri"/>
              <a:buChar char="•"/>
              <a:defRPr b="0" i="0" sz="22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2"/>
              </a:buClr>
              <a:buSzPts val="2000"/>
              <a:buFont typeface="Calibri"/>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2"/>
              </a:buClr>
              <a:buSzPts val="2000"/>
              <a:buFont typeface="Calibri"/>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Times New Roman"/>
              <a:buChar char="»"/>
              <a:defRPr b="0" i="0" sz="2000" u="none" cap="none" strike="noStrike">
                <a:solidFill>
                  <a:schemeClr val="dk1"/>
                </a:solidFill>
                <a:latin typeface="Times New Roman"/>
                <a:ea typeface="Times New Roman"/>
                <a:cs typeface="Times New Roman"/>
                <a:sym typeface="Times New Roman"/>
              </a:defRPr>
            </a:lvl6pPr>
            <a:lvl7pPr indent="-355600" lvl="6" marL="3200400" marR="0" rtl="0" algn="l">
              <a:spcBef>
                <a:spcPts val="400"/>
              </a:spcBef>
              <a:spcAft>
                <a:spcPts val="0"/>
              </a:spcAft>
              <a:buClr>
                <a:schemeClr val="dk1"/>
              </a:buClr>
              <a:buSzPts val="2000"/>
              <a:buFont typeface="Times New Roman"/>
              <a:buChar char="»"/>
              <a:defRPr b="0" i="0" sz="2000" u="none" cap="none" strike="noStrike">
                <a:solidFill>
                  <a:schemeClr val="dk1"/>
                </a:solidFill>
                <a:latin typeface="Times New Roman"/>
                <a:ea typeface="Times New Roman"/>
                <a:cs typeface="Times New Roman"/>
                <a:sym typeface="Times New Roman"/>
              </a:defRPr>
            </a:lvl7pPr>
            <a:lvl8pPr indent="-355600" lvl="7" marL="3657600" marR="0" rtl="0" algn="l">
              <a:spcBef>
                <a:spcPts val="400"/>
              </a:spcBef>
              <a:spcAft>
                <a:spcPts val="0"/>
              </a:spcAft>
              <a:buClr>
                <a:schemeClr val="dk1"/>
              </a:buClr>
              <a:buSzPts val="2000"/>
              <a:buFont typeface="Times New Roman"/>
              <a:buChar char="»"/>
              <a:defRPr b="0" i="0" sz="2000" u="none" cap="none" strike="noStrike">
                <a:solidFill>
                  <a:schemeClr val="dk1"/>
                </a:solidFill>
                <a:latin typeface="Times New Roman"/>
                <a:ea typeface="Times New Roman"/>
                <a:cs typeface="Times New Roman"/>
                <a:sym typeface="Times New Roman"/>
              </a:defRPr>
            </a:lvl8pPr>
            <a:lvl9pPr indent="-355600" lvl="8" marL="4114800" marR="0" rtl="0" algn="l">
              <a:spcBef>
                <a:spcPts val="400"/>
              </a:spcBef>
              <a:spcAft>
                <a:spcPts val="0"/>
              </a:spcAft>
              <a:buClr>
                <a:schemeClr val="dk1"/>
              </a:buClr>
              <a:buSzPts val="2000"/>
              <a:buFont typeface="Times New Roman"/>
              <a:buChar char="»"/>
              <a:defRPr b="0" i="0" sz="2000" u="none" cap="none" strike="noStrike">
                <a:solidFill>
                  <a:schemeClr val="dk1"/>
                </a:solidFill>
                <a:latin typeface="Times New Roman"/>
                <a:ea typeface="Times New Roman"/>
                <a:cs typeface="Times New Roman"/>
                <a:sym typeface="Times New Roman"/>
              </a:defRPr>
            </a:lvl9pPr>
          </a:lstStyle>
          <a:p/>
        </p:txBody>
      </p:sp>
      <p:sp>
        <p:nvSpPr>
          <p:cNvPr id="12" name="Google Shape;12;p71"/>
          <p:cNvSpPr txBox="1"/>
          <p:nvPr>
            <p:ph idx="10" type="dt"/>
          </p:nvPr>
        </p:nvSpPr>
        <p:spPr>
          <a:xfrm>
            <a:off x="685800" y="6248400"/>
            <a:ext cx="19050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4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2pPr>
            <a:lvl3pPr lvl="2"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3pPr>
            <a:lvl4pPr lvl="3"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4pPr>
            <a:lvl5pPr lvl="4"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5pPr>
            <a:lvl6pPr lvl="5"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6pPr>
            <a:lvl7pPr lvl="6"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7pPr>
            <a:lvl8pPr lvl="7"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8pPr>
            <a:lvl9pPr lvl="8"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9pPr>
          </a:lstStyle>
          <a:p/>
        </p:txBody>
      </p:sp>
      <p:sp>
        <p:nvSpPr>
          <p:cNvPr id="13" name="Google Shape;13;p71"/>
          <p:cNvSpPr txBox="1"/>
          <p:nvPr>
            <p:ph idx="11" type="ftr"/>
          </p:nvPr>
        </p:nvSpPr>
        <p:spPr>
          <a:xfrm>
            <a:off x="3124200" y="6248400"/>
            <a:ext cx="2895600" cy="457200"/>
          </a:xfrm>
          <a:prstGeom prst="rect">
            <a:avLst/>
          </a:prstGeom>
          <a:noFill/>
          <a:ln>
            <a:noFill/>
          </a:ln>
        </p:spPr>
        <p:txBody>
          <a:bodyPr anchorCtr="0" anchor="t" bIns="45700" lIns="91425" spcFirstLastPara="1" rIns="91425" wrap="square" tIns="45700">
            <a:noAutofit/>
          </a:bodyPr>
          <a:lstStyle>
            <a:lvl1pPr lvl="0" marR="0" rtl="0" algn="ctr">
              <a:spcBef>
                <a:spcPts val="0"/>
              </a:spcBef>
              <a:spcAft>
                <a:spcPts val="0"/>
              </a:spcAft>
              <a:buSzPts val="1400"/>
              <a:buNone/>
              <a:defRPr b="0" i="0" sz="1400" u="none" cap="none" strike="noStrike">
                <a:solidFill>
                  <a:schemeClr val="dk1"/>
                </a:solidFill>
                <a:latin typeface="Times New Roman"/>
                <a:ea typeface="Times New Roman"/>
                <a:cs typeface="Times New Roman"/>
                <a:sym typeface="Times New Roman"/>
              </a:defRPr>
            </a:lvl1pPr>
            <a:lvl2pPr lvl="1"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2pPr>
            <a:lvl3pPr lvl="2"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3pPr>
            <a:lvl4pPr lvl="3"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4pPr>
            <a:lvl5pPr lvl="4"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5pPr>
            <a:lvl6pPr lvl="5"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6pPr>
            <a:lvl7pPr lvl="6"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7pPr>
            <a:lvl8pPr lvl="7"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8pPr>
            <a:lvl9pPr lvl="8" marR="0" rtl="0" algn="l">
              <a:spcBef>
                <a:spcPts val="0"/>
              </a:spcBef>
              <a:spcAft>
                <a:spcPts val="0"/>
              </a:spcAft>
              <a:buSzPts val="1400"/>
              <a:buNone/>
              <a:defRPr b="0" i="0" sz="2400" u="none" cap="none" strike="noStrike">
                <a:solidFill>
                  <a:schemeClr val="dk1"/>
                </a:solidFill>
                <a:latin typeface="Tahoma"/>
                <a:ea typeface="Tahoma"/>
                <a:cs typeface="Tahoma"/>
                <a:sym typeface="Tahoma"/>
              </a:defRPr>
            </a:lvl9pPr>
          </a:lstStyle>
          <a:p/>
        </p:txBody>
      </p:sp>
      <p:sp>
        <p:nvSpPr>
          <p:cNvPr id="14" name="Google Shape;14;p7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1pPr>
            <a:lvl2pPr indent="0" lvl="1"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2pPr>
            <a:lvl3pPr indent="0" lvl="2"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3pPr>
            <a:lvl4pPr indent="0" lvl="3"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4pPr>
            <a:lvl5pPr indent="0" lvl="4"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5pPr>
            <a:lvl6pPr indent="0" lvl="5"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6pPr>
            <a:lvl7pPr indent="0" lvl="6"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7pPr>
            <a:lvl8pPr indent="0" lvl="7"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8pPr>
            <a:lvl9pPr indent="0" lvl="8" marL="0" marR="0" rtl="0" algn="r">
              <a:spcBef>
                <a:spcPts val="0"/>
              </a:spcBef>
              <a:spcAft>
                <a:spcPts val="0"/>
              </a:spcAft>
              <a:buNone/>
              <a:defRPr b="0" i="0" sz="1400" u="none" cap="none" strike="noStrike">
                <a:solidFill>
                  <a:schemeClr val="dk1"/>
                </a:solidFill>
                <a:latin typeface="Times New Roman"/>
                <a:ea typeface="Times New Roman"/>
                <a:cs typeface="Times New Roman"/>
                <a:sym typeface="Times New Roman"/>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www.mmds.or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hyperlink" Target="http://en.wikipedia.org/wiki/Hopcroft-Karp_algorithm"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2.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 Id="rId3" Type="http://schemas.openxmlformats.org/officeDocument/2006/relationships/image" Target="../media/image14.png"/><Relationship Id="rId4" Type="http://schemas.openxmlformats.org/officeDocument/2006/relationships/image" Target="../media/image12.png"/><Relationship Id="rId5" Type="http://schemas.openxmlformats.org/officeDocument/2006/relationships/image" Target="../media/image16.png"/><Relationship Id="rId6" Type="http://schemas.openxmlformats.org/officeDocument/2006/relationships/image" Target="../media/image15.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
          <p:cNvSpPr txBox="1"/>
          <p:nvPr>
            <p:ph type="ctrTitle"/>
          </p:nvPr>
        </p:nvSpPr>
        <p:spPr>
          <a:xfrm>
            <a:off x="533400" y="1447800"/>
            <a:ext cx="7924800" cy="1371600"/>
          </a:xfrm>
          <a:prstGeom prst="rect">
            <a:avLst/>
          </a:prstGeom>
          <a:noFill/>
          <a:ln>
            <a:noFill/>
          </a:ln>
        </p:spPr>
        <p:txBody>
          <a:bodyPr anchorCtr="0" anchor="b" bIns="45700" lIns="91425" spcFirstLastPara="1" rIns="91425" wrap="square" tIns="45700">
            <a:normAutofit/>
          </a:bodyPr>
          <a:lstStyle/>
          <a:p>
            <a:pPr indent="0" lvl="0" marL="0" rtl="0" algn="ctr">
              <a:spcBef>
                <a:spcPts val="0"/>
              </a:spcBef>
              <a:spcAft>
                <a:spcPts val="0"/>
              </a:spcAft>
              <a:buNone/>
            </a:pPr>
            <a:r>
              <a:rPr b="0" lang="en-US" sz="5400"/>
              <a:t>Web Advertising</a:t>
            </a:r>
            <a:endParaRPr/>
          </a:p>
        </p:txBody>
      </p:sp>
      <p:sp>
        <p:nvSpPr>
          <p:cNvPr id="90" name="Google Shape;90;p1"/>
          <p:cNvSpPr txBox="1"/>
          <p:nvPr/>
        </p:nvSpPr>
        <p:spPr>
          <a:xfrm>
            <a:off x="1371600" y="4800600"/>
            <a:ext cx="6705600" cy="83099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1200" u="none" cap="none" strike="noStrike">
                <a:solidFill>
                  <a:schemeClr val="dk1"/>
                </a:solidFill>
                <a:latin typeface="Arial"/>
                <a:ea typeface="Arial"/>
                <a:cs typeface="Arial"/>
                <a:sym typeface="Arial"/>
              </a:rPr>
              <a:t>Note to other teachers and users of these slides:</a:t>
            </a:r>
            <a:r>
              <a:rPr b="0" i="0" lang="en-US" sz="1200" u="none" cap="none" strike="noStrike">
                <a:solidFill>
                  <a:schemeClr val="dk1"/>
                </a:solidFill>
                <a:latin typeface="Arial"/>
                <a:ea typeface="Arial"/>
                <a:cs typeface="Arial"/>
                <a:sym typeface="Arial"/>
              </a:rPr>
              <a:t> We would be delighted if you found this our material useful in giving your own lectures. Feel free to use these slides verbatim, or to modify them to fit your own needs. If you make use of a significant portion of these slides in your own lecture, please include this message, or a link to our web site: </a:t>
            </a:r>
            <a:r>
              <a:rPr b="0" i="0" lang="en-US" sz="1200" u="sng" cap="none" strike="noStrike">
                <a:solidFill>
                  <a:schemeClr val="dk1"/>
                </a:solidFill>
                <a:latin typeface="Arial"/>
                <a:ea typeface="Arial"/>
                <a:cs typeface="Arial"/>
                <a:sym typeface="Arial"/>
                <a:hlinkClick r:id="rId3">
                  <a:extLst>
                    <a:ext uri="{A12FA001-AC4F-418D-AE19-62706E023703}">
                      <ahyp:hlinkClr val="tx"/>
                    </a:ext>
                  </a:extLst>
                </a:hlinkClick>
              </a:rPr>
              <a:t>http://www.mmds.org</a:t>
            </a:r>
            <a:r>
              <a:rPr b="0" i="0" lang="en-US" sz="1200" u="none" cap="none" strike="noStrike">
                <a:solidFill>
                  <a:schemeClr val="dk1"/>
                </a:solidFill>
                <a:latin typeface="Arial"/>
                <a:ea typeface="Arial"/>
                <a:cs typeface="Arial"/>
                <a:sym typeface="Arial"/>
              </a:rPr>
              <a:t> </a:t>
            </a:r>
            <a:endParaRPr/>
          </a:p>
        </p:txBody>
      </p:sp>
      <p:sp>
        <p:nvSpPr>
          <p:cNvPr id="91" name="Google Shape;91;p1"/>
          <p:cNvSpPr txBox="1"/>
          <p:nvPr/>
        </p:nvSpPr>
        <p:spPr>
          <a:xfrm>
            <a:off x="2291568" y="3429000"/>
            <a:ext cx="4560864" cy="83099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chemeClr val="dk1"/>
                </a:solidFill>
                <a:latin typeface="Tahoma"/>
                <a:ea typeface="Tahoma"/>
                <a:cs typeface="Tahoma"/>
                <a:sym typeface="Tahoma"/>
              </a:rPr>
              <a:t>Professor Wei-Min Shen</a:t>
            </a:r>
            <a:endParaRPr/>
          </a:p>
          <a:p>
            <a:pPr indent="0" lvl="0" marL="0" marR="0" rtl="0" algn="ctr">
              <a:spcBef>
                <a:spcPts val="0"/>
              </a:spcBef>
              <a:spcAft>
                <a:spcPts val="0"/>
              </a:spcAft>
              <a:buNone/>
            </a:pPr>
            <a:r>
              <a:rPr lang="en-US" sz="2400">
                <a:solidFill>
                  <a:schemeClr val="dk1"/>
                </a:solidFill>
                <a:latin typeface="Tahoma"/>
                <a:ea typeface="Tahoma"/>
                <a:cs typeface="Tahoma"/>
                <a:sym typeface="Tahoma"/>
              </a:rPr>
              <a:t>University of Southern California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0"/>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Matching Keywords with Searches</a:t>
            </a:r>
            <a:endParaRPr/>
          </a:p>
        </p:txBody>
      </p:sp>
      <p:sp>
        <p:nvSpPr>
          <p:cNvPr id="177" name="Google Shape;177;p10"/>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800"/>
              <a:buChar char="●"/>
            </a:pPr>
            <a:r>
              <a:rPr lang="en-US"/>
              <a:t>Match types: exact, phrase, broad, negative</a:t>
            </a:r>
            <a:endParaRPr/>
          </a:p>
        </p:txBody>
      </p:sp>
      <p:sp>
        <p:nvSpPr>
          <p:cNvPr id="178" name="Google Shape;178;p1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79" name="Google Shape;179;p10"/>
          <p:cNvPicPr preferRelativeResize="0"/>
          <p:nvPr/>
        </p:nvPicPr>
        <p:blipFill rotWithShape="1">
          <a:blip r:embed="rId3">
            <a:alphaModFix/>
          </a:blip>
          <a:srcRect b="0" l="0" r="0" t="0"/>
          <a:stretch/>
        </p:blipFill>
        <p:spPr>
          <a:xfrm>
            <a:off x="1066800" y="2286000"/>
            <a:ext cx="6172200" cy="3270214"/>
          </a:xfrm>
          <a:prstGeom prst="rect">
            <a:avLst/>
          </a:prstGeom>
          <a:noFill/>
          <a:ln>
            <a:noFill/>
          </a:ln>
        </p:spPr>
      </p:pic>
      <p:pic>
        <p:nvPicPr>
          <p:cNvPr id="180" name="Google Shape;180;p10"/>
          <p:cNvPicPr preferRelativeResize="0"/>
          <p:nvPr/>
        </p:nvPicPr>
        <p:blipFill rotWithShape="1">
          <a:blip r:embed="rId4">
            <a:alphaModFix/>
          </a:blip>
          <a:srcRect b="0" l="0" r="0" t="0"/>
          <a:stretch/>
        </p:blipFill>
        <p:spPr>
          <a:xfrm>
            <a:off x="152400" y="1981200"/>
            <a:ext cx="8839200" cy="4972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1"/>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Online Algorithms</a:t>
            </a:r>
            <a:endParaRPr/>
          </a:p>
        </p:txBody>
      </p:sp>
      <p:sp>
        <p:nvSpPr>
          <p:cNvPr id="187" name="Google Shape;187;p11"/>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400"/>
              <a:buChar char="●"/>
            </a:pPr>
            <a:r>
              <a:rPr b="1" lang="en-US" sz="2400">
                <a:solidFill>
                  <a:srgbClr val="FF0000"/>
                </a:solidFill>
              </a:rPr>
              <a:t>Classic model of algorithms</a:t>
            </a:r>
            <a:endParaRPr/>
          </a:p>
          <a:p>
            <a:pPr indent="-285750" lvl="1" marL="742950" rtl="0" algn="l">
              <a:spcBef>
                <a:spcPts val="400"/>
              </a:spcBef>
              <a:spcAft>
                <a:spcPts val="0"/>
              </a:spcAft>
              <a:buSzPts val="2000"/>
              <a:buChar char="⮚"/>
            </a:pPr>
            <a:r>
              <a:rPr lang="en-US" sz="2000"/>
              <a:t>Use the entire input to compute some result</a:t>
            </a:r>
            <a:endParaRPr/>
          </a:p>
          <a:p>
            <a:pPr indent="-228600" lvl="2" marL="1143000" rtl="0" algn="l">
              <a:spcBef>
                <a:spcPts val="360"/>
              </a:spcBef>
              <a:spcAft>
                <a:spcPts val="0"/>
              </a:spcAft>
              <a:buSzPts val="1800"/>
              <a:buFont typeface="Calibri"/>
              <a:buChar char="•"/>
            </a:pPr>
            <a:r>
              <a:rPr lang="en-US" sz="1800"/>
              <a:t>“offline algorithm”</a:t>
            </a:r>
            <a:endParaRPr/>
          </a:p>
          <a:p>
            <a:pPr indent="-209550" lvl="1" marL="742950" rtl="0" algn="l">
              <a:spcBef>
                <a:spcPts val="240"/>
              </a:spcBef>
              <a:spcAft>
                <a:spcPts val="0"/>
              </a:spcAft>
              <a:buSzPts val="1200"/>
              <a:buNone/>
            </a:pPr>
            <a:r>
              <a:t/>
            </a:r>
            <a:endParaRPr sz="1200"/>
          </a:p>
          <a:p>
            <a:pPr indent="-342900" lvl="0" marL="342900" rtl="0" algn="l">
              <a:spcBef>
                <a:spcPts val="480"/>
              </a:spcBef>
              <a:spcAft>
                <a:spcPts val="0"/>
              </a:spcAft>
              <a:buSzPts val="2400"/>
              <a:buChar char="●"/>
            </a:pPr>
            <a:r>
              <a:rPr b="1" lang="en-US" sz="2400">
                <a:solidFill>
                  <a:srgbClr val="0000FF"/>
                </a:solidFill>
              </a:rPr>
              <a:t>Online Algorithms</a:t>
            </a:r>
            <a:endParaRPr/>
          </a:p>
          <a:p>
            <a:pPr indent="-285750" lvl="1" marL="742950" rtl="0" algn="l">
              <a:spcBef>
                <a:spcPts val="400"/>
              </a:spcBef>
              <a:spcAft>
                <a:spcPts val="0"/>
              </a:spcAft>
              <a:buSzPts val="2000"/>
              <a:buChar char="⮚"/>
            </a:pPr>
            <a:r>
              <a:rPr lang="en-US" sz="2000"/>
              <a:t>You get to see the input one piece at a time, and need to make </a:t>
            </a:r>
            <a:r>
              <a:rPr b="1" lang="en-US" sz="2000"/>
              <a:t>irrevocable decisions along the way</a:t>
            </a:r>
            <a:endParaRPr/>
          </a:p>
          <a:p>
            <a:pPr indent="-285750" lvl="1" marL="742950" rtl="0" algn="l">
              <a:spcBef>
                <a:spcPts val="400"/>
              </a:spcBef>
              <a:spcAft>
                <a:spcPts val="0"/>
              </a:spcAft>
              <a:buSzPts val="2000"/>
              <a:buChar char="⮚"/>
            </a:pPr>
            <a:r>
              <a:rPr lang="en-US" sz="2000">
                <a:solidFill>
                  <a:srgbClr val="008000"/>
                </a:solidFill>
              </a:rPr>
              <a:t>Make decisions without knowing the future</a:t>
            </a:r>
            <a:endParaRPr/>
          </a:p>
          <a:p>
            <a:pPr indent="-285750" lvl="1" marL="742950" rtl="0" algn="l">
              <a:spcBef>
                <a:spcPts val="400"/>
              </a:spcBef>
              <a:spcAft>
                <a:spcPts val="0"/>
              </a:spcAft>
              <a:buSzPts val="2000"/>
              <a:buChar char="⮚"/>
            </a:pPr>
            <a:r>
              <a:rPr lang="en-US" sz="2000">
                <a:solidFill>
                  <a:srgbClr val="FF0066"/>
                </a:solidFill>
              </a:rPr>
              <a:t>For search: only know </a:t>
            </a:r>
            <a:r>
              <a:rPr lang="en-US" sz="2000">
                <a:solidFill>
                  <a:srgbClr val="009900"/>
                </a:solidFill>
              </a:rPr>
              <a:t>past queries </a:t>
            </a:r>
            <a:r>
              <a:rPr lang="en-US" sz="2000">
                <a:solidFill>
                  <a:srgbClr val="FF0066"/>
                </a:solidFill>
              </a:rPr>
              <a:t>and </a:t>
            </a:r>
            <a:r>
              <a:rPr lang="en-US" sz="2000">
                <a:solidFill>
                  <a:srgbClr val="009900"/>
                </a:solidFill>
              </a:rPr>
              <a:t>current query</a:t>
            </a:r>
            <a:r>
              <a:rPr lang="en-US" sz="2000">
                <a:solidFill>
                  <a:srgbClr val="FF0066"/>
                </a:solidFill>
              </a:rPr>
              <a:t>; don’t know what queries will come in later</a:t>
            </a:r>
            <a:endParaRPr/>
          </a:p>
          <a:p>
            <a:pPr indent="-285750" lvl="1" marL="742950" rtl="0" algn="l">
              <a:spcBef>
                <a:spcPts val="400"/>
              </a:spcBef>
              <a:spcAft>
                <a:spcPts val="0"/>
              </a:spcAft>
              <a:buSzPts val="2000"/>
              <a:buChar char="⮚"/>
            </a:pPr>
            <a:r>
              <a:rPr lang="en-US" sz="2000"/>
              <a:t>Similar to handling data streams</a:t>
            </a:r>
            <a:endParaRPr/>
          </a:p>
          <a:p>
            <a:pPr indent="-209550" lvl="1" marL="742950" rtl="0" algn="l">
              <a:spcBef>
                <a:spcPts val="240"/>
              </a:spcBef>
              <a:spcAft>
                <a:spcPts val="0"/>
              </a:spcAft>
              <a:buSzPts val="1200"/>
              <a:buNone/>
            </a:pPr>
            <a:r>
              <a:t/>
            </a:r>
            <a:endParaRPr b="1" sz="1200"/>
          </a:p>
          <a:p>
            <a:pPr indent="-342900" lvl="0" marL="342900" rtl="0" algn="l">
              <a:spcBef>
                <a:spcPts val="480"/>
              </a:spcBef>
              <a:spcAft>
                <a:spcPts val="0"/>
              </a:spcAft>
              <a:buSzPts val="2400"/>
              <a:buChar char="●"/>
            </a:pPr>
            <a:r>
              <a:rPr b="1" lang="en-US" sz="2400">
                <a:solidFill>
                  <a:srgbClr val="008000"/>
                </a:solidFill>
              </a:rPr>
              <a:t>An online algorithm cannot always do as well as an offline algorithm</a:t>
            </a:r>
            <a:endParaRPr/>
          </a:p>
        </p:txBody>
      </p:sp>
      <p:sp>
        <p:nvSpPr>
          <p:cNvPr id="188" name="Google Shape;188;p1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pSp>
        <p:nvGrpSpPr>
          <p:cNvPr id="189" name="Google Shape;189;p11"/>
          <p:cNvGrpSpPr/>
          <p:nvPr/>
        </p:nvGrpSpPr>
        <p:grpSpPr>
          <a:xfrm>
            <a:off x="6400801" y="1295400"/>
            <a:ext cx="2636922" cy="1673852"/>
            <a:chOff x="4944978" y="4444746"/>
            <a:chExt cx="4008522" cy="2260854"/>
          </a:xfrm>
        </p:grpSpPr>
        <p:sp>
          <p:nvSpPr>
            <p:cNvPr id="190" name="Google Shape;190;p11"/>
            <p:cNvSpPr/>
            <p:nvPr/>
          </p:nvSpPr>
          <p:spPr>
            <a:xfrm>
              <a:off x="6338637" y="5422232"/>
              <a:ext cx="1143000" cy="609600"/>
            </a:xfrm>
            <a:prstGeom prst="ellipse">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050"/>
                <a:buFont typeface="Tahoma"/>
                <a:buNone/>
              </a:pPr>
              <a:r>
                <a:rPr b="0" i="0" lang="en-US" sz="1050" u="none" cap="none" strike="noStrike">
                  <a:solidFill>
                    <a:schemeClr val="dk1"/>
                  </a:solidFill>
                  <a:latin typeface="Tahoma"/>
                  <a:ea typeface="Tahoma"/>
                  <a:cs typeface="Tahoma"/>
                  <a:sym typeface="Tahoma"/>
                </a:rPr>
                <a:t>You</a:t>
              </a:r>
              <a:endParaRPr/>
            </a:p>
          </p:txBody>
        </p:sp>
        <p:sp>
          <p:nvSpPr>
            <p:cNvPr id="191" name="Google Shape;191;p11"/>
            <p:cNvSpPr/>
            <p:nvPr/>
          </p:nvSpPr>
          <p:spPr>
            <a:xfrm>
              <a:off x="4953000" y="5153527"/>
              <a:ext cx="1143000" cy="485273"/>
            </a:xfrm>
            <a:prstGeom prst="ellipse">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700"/>
                <a:buFont typeface="Tahoma"/>
                <a:buNone/>
              </a:pPr>
              <a:r>
                <a:rPr b="0" i="0" lang="en-US" sz="700" u="none" cap="none" strike="noStrike">
                  <a:solidFill>
                    <a:schemeClr val="dk1"/>
                  </a:solidFill>
                  <a:latin typeface="Tahoma"/>
                  <a:ea typeface="Tahoma"/>
                  <a:cs typeface="Tahoma"/>
                  <a:sym typeface="Tahoma"/>
                </a:rPr>
                <a:t>Advsr 1</a:t>
              </a:r>
              <a:endParaRPr/>
            </a:p>
          </p:txBody>
        </p:sp>
        <p:sp>
          <p:nvSpPr>
            <p:cNvPr id="192" name="Google Shape;192;p11"/>
            <p:cNvSpPr/>
            <p:nvPr/>
          </p:nvSpPr>
          <p:spPr>
            <a:xfrm>
              <a:off x="4944978" y="5702969"/>
              <a:ext cx="1143000" cy="485273"/>
            </a:xfrm>
            <a:prstGeom prst="ellipse">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700"/>
                <a:buFont typeface="Tahoma"/>
                <a:buNone/>
              </a:pPr>
              <a:r>
                <a:rPr b="0" i="0" lang="en-US" sz="700" u="none" cap="none" strike="noStrike">
                  <a:solidFill>
                    <a:schemeClr val="dk1"/>
                  </a:solidFill>
                  <a:latin typeface="Tahoma"/>
                  <a:ea typeface="Tahoma"/>
                  <a:cs typeface="Tahoma"/>
                  <a:sym typeface="Tahoma"/>
                </a:rPr>
                <a:t>Advsr 2</a:t>
              </a:r>
              <a:endParaRPr/>
            </a:p>
          </p:txBody>
        </p:sp>
        <p:sp>
          <p:nvSpPr>
            <p:cNvPr id="193" name="Google Shape;193;p11"/>
            <p:cNvSpPr/>
            <p:nvPr/>
          </p:nvSpPr>
          <p:spPr>
            <a:xfrm>
              <a:off x="4948989" y="6220327"/>
              <a:ext cx="1143000" cy="485273"/>
            </a:xfrm>
            <a:prstGeom prst="ellipse">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700"/>
                <a:buFont typeface="Tahoma"/>
                <a:buNone/>
              </a:pPr>
              <a:r>
                <a:rPr b="0" i="0" lang="en-US" sz="700" u="none" cap="none" strike="noStrike">
                  <a:solidFill>
                    <a:schemeClr val="dk1"/>
                  </a:solidFill>
                  <a:latin typeface="Tahoma"/>
                  <a:ea typeface="Tahoma"/>
                  <a:cs typeface="Tahoma"/>
                  <a:sym typeface="Tahoma"/>
                </a:rPr>
                <a:t>Advsr N</a:t>
              </a:r>
              <a:endParaRPr/>
            </a:p>
          </p:txBody>
        </p:sp>
        <p:sp>
          <p:nvSpPr>
            <p:cNvPr id="194" name="Google Shape;194;p11"/>
            <p:cNvSpPr/>
            <p:nvPr/>
          </p:nvSpPr>
          <p:spPr>
            <a:xfrm>
              <a:off x="7315200" y="4444746"/>
              <a:ext cx="1638300" cy="485273"/>
            </a:xfrm>
            <a:prstGeom prst="ellipse">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800"/>
                <a:buFont typeface="Tahoma"/>
                <a:buNone/>
              </a:pPr>
              <a:r>
                <a:rPr b="0" i="0" lang="en-US" sz="800" u="none" cap="none" strike="noStrike">
                  <a:solidFill>
                    <a:schemeClr val="dk1"/>
                  </a:solidFill>
                  <a:latin typeface="Tahoma"/>
                  <a:ea typeface="Tahoma"/>
                  <a:cs typeface="Tahoma"/>
                  <a:sym typeface="Tahoma"/>
                </a:rPr>
                <a:t>Customer</a:t>
              </a:r>
              <a:endParaRPr/>
            </a:p>
          </p:txBody>
        </p:sp>
        <p:sp>
          <p:nvSpPr>
            <p:cNvPr id="195" name="Google Shape;195;p11"/>
            <p:cNvSpPr txBox="1"/>
            <p:nvPr/>
          </p:nvSpPr>
          <p:spPr>
            <a:xfrm>
              <a:off x="7766441" y="5562599"/>
              <a:ext cx="924038" cy="27021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700">
                  <a:solidFill>
                    <a:schemeClr val="dk1"/>
                  </a:solidFill>
                  <a:latin typeface="Tahoma"/>
                  <a:ea typeface="Tahoma"/>
                  <a:cs typeface="Tahoma"/>
                  <a:sym typeface="Tahoma"/>
                </a:rPr>
                <a:t>impression</a:t>
              </a:r>
              <a:endParaRPr/>
            </a:p>
          </p:txBody>
        </p:sp>
        <p:cxnSp>
          <p:nvCxnSpPr>
            <p:cNvPr id="196" name="Google Shape;196;p11"/>
            <p:cNvCxnSpPr>
              <a:stCxn id="194" idx="3"/>
              <a:endCxn id="190" idx="0"/>
            </p:cNvCxnSpPr>
            <p:nvPr/>
          </p:nvCxnSpPr>
          <p:spPr>
            <a:xfrm flipH="1">
              <a:off x="6910123" y="4858952"/>
              <a:ext cx="645000" cy="563400"/>
            </a:xfrm>
            <a:prstGeom prst="straightConnector1">
              <a:avLst/>
            </a:prstGeom>
            <a:solidFill>
              <a:schemeClr val="accent1"/>
            </a:solidFill>
            <a:ln cap="flat" cmpd="sng" w="9525">
              <a:solidFill>
                <a:schemeClr val="dk1"/>
              </a:solidFill>
              <a:prstDash val="solid"/>
              <a:round/>
              <a:headEnd len="sm" w="sm" type="none"/>
              <a:tailEnd len="med" w="med" type="triangle"/>
            </a:ln>
          </p:spPr>
        </p:cxnSp>
        <p:sp>
          <p:nvSpPr>
            <p:cNvPr id="197" name="Google Shape;197;p11"/>
            <p:cNvSpPr txBox="1"/>
            <p:nvPr/>
          </p:nvSpPr>
          <p:spPr>
            <a:xfrm>
              <a:off x="7010399" y="4886981"/>
              <a:ext cx="714471" cy="41571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700">
                  <a:solidFill>
                    <a:schemeClr val="dk1"/>
                  </a:solidFill>
                  <a:latin typeface="Tahoma"/>
                  <a:ea typeface="Tahoma"/>
                  <a:cs typeface="Tahoma"/>
                  <a:sym typeface="Tahoma"/>
                </a:rPr>
                <a:t>search </a:t>
              </a:r>
              <a:endParaRPr/>
            </a:p>
            <a:p>
              <a:pPr indent="0" lvl="0" marL="0" marR="0" rtl="0" algn="l">
                <a:spcBef>
                  <a:spcPts val="0"/>
                </a:spcBef>
                <a:spcAft>
                  <a:spcPts val="0"/>
                </a:spcAft>
                <a:buNone/>
              </a:pPr>
              <a:r>
                <a:rPr lang="en-US" sz="700">
                  <a:solidFill>
                    <a:schemeClr val="dk1"/>
                  </a:solidFill>
                  <a:latin typeface="Tahoma"/>
                  <a:ea typeface="Tahoma"/>
                  <a:cs typeface="Tahoma"/>
                  <a:sym typeface="Tahoma"/>
                </a:rPr>
                <a:t>query</a:t>
              </a:r>
              <a:endParaRPr/>
            </a:p>
          </p:txBody>
        </p:sp>
        <p:cxnSp>
          <p:nvCxnSpPr>
            <p:cNvPr id="198" name="Google Shape;198;p11"/>
            <p:cNvCxnSpPr>
              <a:stCxn id="190" idx="6"/>
              <a:endCxn id="195" idx="1"/>
            </p:cNvCxnSpPr>
            <p:nvPr/>
          </p:nvCxnSpPr>
          <p:spPr>
            <a:xfrm flipH="1" rot="10800000">
              <a:off x="7481637" y="5697632"/>
              <a:ext cx="284700" cy="29400"/>
            </a:xfrm>
            <a:prstGeom prst="straightConnector1">
              <a:avLst/>
            </a:prstGeom>
            <a:solidFill>
              <a:schemeClr val="accent1"/>
            </a:solidFill>
            <a:ln cap="flat" cmpd="sng" w="9525">
              <a:solidFill>
                <a:schemeClr val="dk1"/>
              </a:solidFill>
              <a:prstDash val="solid"/>
              <a:round/>
              <a:headEnd len="sm" w="sm" type="none"/>
              <a:tailEnd len="med" w="med" type="triangle"/>
            </a:ln>
          </p:spPr>
        </p:cxnSp>
        <p:cxnSp>
          <p:nvCxnSpPr>
            <p:cNvPr id="199" name="Google Shape;199;p11"/>
            <p:cNvCxnSpPr>
              <a:stCxn id="195" idx="0"/>
              <a:endCxn id="194" idx="4"/>
            </p:cNvCxnSpPr>
            <p:nvPr/>
          </p:nvCxnSpPr>
          <p:spPr>
            <a:xfrm rot="10800000">
              <a:off x="8134260" y="4929899"/>
              <a:ext cx="94200" cy="632700"/>
            </a:xfrm>
            <a:prstGeom prst="straightConnector1">
              <a:avLst/>
            </a:prstGeom>
            <a:solidFill>
              <a:schemeClr val="accent1"/>
            </a:solidFill>
            <a:ln cap="flat" cmpd="sng" w="9525">
              <a:solidFill>
                <a:schemeClr val="dk1"/>
              </a:solidFill>
              <a:prstDash val="solid"/>
              <a:round/>
              <a:headEnd len="sm" w="sm" type="none"/>
              <a:tailEnd len="med" w="med" type="triangle"/>
            </a:ln>
          </p:spPr>
        </p:cxnSp>
        <p:cxnSp>
          <p:nvCxnSpPr>
            <p:cNvPr id="200" name="Google Shape;200;p11"/>
            <p:cNvCxnSpPr>
              <a:stCxn id="191" idx="6"/>
              <a:endCxn id="190" idx="1"/>
            </p:cNvCxnSpPr>
            <p:nvPr/>
          </p:nvCxnSpPr>
          <p:spPr>
            <a:xfrm>
              <a:off x="6096000" y="5396164"/>
              <a:ext cx="410100" cy="115200"/>
            </a:xfrm>
            <a:prstGeom prst="straightConnector1">
              <a:avLst/>
            </a:prstGeom>
            <a:solidFill>
              <a:schemeClr val="accent1"/>
            </a:solidFill>
            <a:ln cap="flat" cmpd="sng" w="9525">
              <a:solidFill>
                <a:schemeClr val="dk1"/>
              </a:solidFill>
              <a:prstDash val="solid"/>
              <a:round/>
              <a:headEnd len="sm" w="sm" type="none"/>
              <a:tailEnd len="med" w="med" type="triangle"/>
            </a:ln>
          </p:spPr>
        </p:cxnSp>
        <p:cxnSp>
          <p:nvCxnSpPr>
            <p:cNvPr id="201" name="Google Shape;201;p11"/>
            <p:cNvCxnSpPr>
              <a:stCxn id="192" idx="6"/>
            </p:cNvCxnSpPr>
            <p:nvPr/>
          </p:nvCxnSpPr>
          <p:spPr>
            <a:xfrm flipH="1" rot="10800000">
              <a:off x="6087978" y="5850506"/>
              <a:ext cx="299100" cy="95100"/>
            </a:xfrm>
            <a:prstGeom prst="straightConnector1">
              <a:avLst/>
            </a:prstGeom>
            <a:solidFill>
              <a:schemeClr val="accent1"/>
            </a:solidFill>
            <a:ln cap="flat" cmpd="sng" w="9525">
              <a:solidFill>
                <a:schemeClr val="dk1"/>
              </a:solidFill>
              <a:prstDash val="solid"/>
              <a:round/>
              <a:headEnd len="sm" w="sm" type="none"/>
              <a:tailEnd len="med" w="med" type="triangle"/>
            </a:ln>
          </p:spPr>
        </p:cxnSp>
        <p:cxnSp>
          <p:nvCxnSpPr>
            <p:cNvPr id="202" name="Google Shape;202;p11"/>
            <p:cNvCxnSpPr>
              <a:stCxn id="193" idx="6"/>
            </p:cNvCxnSpPr>
            <p:nvPr/>
          </p:nvCxnSpPr>
          <p:spPr>
            <a:xfrm flipH="1" rot="10800000">
              <a:off x="6091989" y="5977564"/>
              <a:ext cx="590100" cy="485400"/>
            </a:xfrm>
            <a:prstGeom prst="straightConnector1">
              <a:avLst/>
            </a:prstGeom>
            <a:solidFill>
              <a:schemeClr val="accent1"/>
            </a:solidFill>
            <a:ln cap="flat" cmpd="sng" w="9525">
              <a:solidFill>
                <a:schemeClr val="dk1"/>
              </a:solidFill>
              <a:prstDash val="solid"/>
              <a:round/>
              <a:headEnd len="sm" w="sm" type="none"/>
              <a:tailEnd len="med" w="med" type="triangl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12"/>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8.1</a:t>
            </a:r>
            <a:endParaRPr/>
          </a:p>
        </p:txBody>
      </p:sp>
      <p:sp>
        <p:nvSpPr>
          <p:cNvPr id="208" name="Google Shape;208;p12"/>
          <p:cNvSpPr txBox="1"/>
          <p:nvPr>
            <p:ph idx="1" type="body"/>
          </p:nvPr>
        </p:nvSpPr>
        <p:spPr>
          <a:xfrm>
            <a:off x="685800" y="1371600"/>
            <a:ext cx="82296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400"/>
              <a:buChar char="●"/>
            </a:pPr>
            <a:r>
              <a:rPr b="1" lang="en-US" sz="2400"/>
              <a:t>Knowing the future could help</a:t>
            </a:r>
            <a:endParaRPr/>
          </a:p>
          <a:p>
            <a:pPr indent="-342900" lvl="0" marL="342900" rtl="0" algn="l">
              <a:spcBef>
                <a:spcPts val="480"/>
              </a:spcBef>
              <a:spcAft>
                <a:spcPts val="0"/>
              </a:spcAft>
              <a:buSzPts val="2400"/>
              <a:buChar char="●"/>
            </a:pPr>
            <a:r>
              <a:rPr lang="en-US" sz="2400">
                <a:solidFill>
                  <a:srgbClr val="0000FF"/>
                </a:solidFill>
              </a:rPr>
              <a:t>Manufacturer A of conventional furniture </a:t>
            </a:r>
            <a:endParaRPr/>
          </a:p>
          <a:p>
            <a:pPr indent="-285750" lvl="1" marL="742950" rtl="0" algn="l">
              <a:spcBef>
                <a:spcPts val="480"/>
              </a:spcBef>
              <a:spcAft>
                <a:spcPts val="0"/>
              </a:spcAft>
              <a:buSzPts val="2400"/>
              <a:buChar char="⮚"/>
            </a:pPr>
            <a:r>
              <a:rPr lang="en-US">
                <a:solidFill>
                  <a:srgbClr val="0000FF"/>
                </a:solidFill>
              </a:rPr>
              <a:t>bids 20 cents on both terms “sofa” and “chesterfield”</a:t>
            </a:r>
            <a:endParaRPr sz="2400"/>
          </a:p>
          <a:p>
            <a:pPr indent="-342900" lvl="0" marL="342900" rtl="0" algn="l">
              <a:spcBef>
                <a:spcPts val="480"/>
              </a:spcBef>
              <a:spcAft>
                <a:spcPts val="0"/>
              </a:spcAft>
              <a:buSzPts val="2400"/>
              <a:buChar char="●"/>
            </a:pPr>
            <a:r>
              <a:rPr lang="en-US" sz="2400">
                <a:solidFill>
                  <a:srgbClr val="008000"/>
                </a:solidFill>
              </a:rPr>
              <a:t>Manufacturer B of antique furniture </a:t>
            </a:r>
            <a:endParaRPr/>
          </a:p>
          <a:p>
            <a:pPr indent="-285750" lvl="1" marL="742950" rtl="0" algn="l">
              <a:spcBef>
                <a:spcPts val="480"/>
              </a:spcBef>
              <a:spcAft>
                <a:spcPts val="0"/>
              </a:spcAft>
              <a:buSzPts val="2400"/>
              <a:buChar char="⮚"/>
            </a:pPr>
            <a:r>
              <a:rPr lang="en-US">
                <a:solidFill>
                  <a:srgbClr val="008000"/>
                </a:solidFill>
              </a:rPr>
              <a:t>bids 10 cents on search term “chesterfield”</a:t>
            </a:r>
            <a:endParaRPr/>
          </a:p>
          <a:p>
            <a:pPr indent="-342900" lvl="0" marL="342900" rtl="0" algn="l">
              <a:spcBef>
                <a:spcPts val="480"/>
              </a:spcBef>
              <a:spcAft>
                <a:spcPts val="0"/>
              </a:spcAft>
              <a:buSzPts val="2400"/>
              <a:buChar char="●"/>
            </a:pPr>
            <a:r>
              <a:rPr lang="en-US" sz="2400">
                <a:solidFill>
                  <a:srgbClr val="FF0066"/>
                </a:solidFill>
              </a:rPr>
              <a:t>Both have monthly budget of $100</a:t>
            </a:r>
            <a:endParaRPr/>
          </a:p>
          <a:p>
            <a:pPr indent="-285750" lvl="1" marL="742950" rtl="0" algn="l">
              <a:spcBef>
                <a:spcPts val="480"/>
              </a:spcBef>
              <a:spcAft>
                <a:spcPts val="0"/>
              </a:spcAft>
              <a:buSzPts val="2400"/>
              <a:buChar char="⮚"/>
            </a:pPr>
            <a:r>
              <a:rPr b="1" lang="en-US"/>
              <a:t>B</a:t>
            </a:r>
            <a:r>
              <a:rPr lang="en-US"/>
              <a:t> can place its ad 1,000 times, </a:t>
            </a:r>
            <a:r>
              <a:rPr b="1" lang="en-US"/>
              <a:t>A</a:t>
            </a:r>
            <a:r>
              <a:rPr lang="en-US"/>
              <a:t> can place its ad 500 times</a:t>
            </a:r>
            <a:endParaRPr/>
          </a:p>
          <a:p>
            <a:pPr indent="-342900" lvl="0" marL="342900" rtl="0" algn="l">
              <a:spcBef>
                <a:spcPts val="480"/>
              </a:spcBef>
              <a:spcAft>
                <a:spcPts val="0"/>
              </a:spcAft>
              <a:buSzPts val="2400"/>
              <a:buChar char="●"/>
            </a:pPr>
            <a:r>
              <a:rPr lang="en-US" sz="2400"/>
              <a:t>Query “chesterfield” arrives</a:t>
            </a:r>
            <a:endParaRPr/>
          </a:p>
          <a:p>
            <a:pPr indent="-342900" lvl="0" marL="342900" rtl="0" algn="l">
              <a:spcBef>
                <a:spcPts val="480"/>
              </a:spcBef>
              <a:spcAft>
                <a:spcPts val="0"/>
              </a:spcAft>
              <a:buSzPts val="2400"/>
              <a:buChar char="●"/>
            </a:pPr>
            <a:r>
              <a:rPr lang="en-US" sz="2400"/>
              <a:t>Can only display one ad</a:t>
            </a:r>
            <a:endParaRPr/>
          </a:p>
          <a:p>
            <a:pPr indent="-342900" lvl="0" marL="342900" rtl="0" algn="l">
              <a:spcBef>
                <a:spcPts val="480"/>
              </a:spcBef>
              <a:spcAft>
                <a:spcPts val="0"/>
              </a:spcAft>
              <a:buSzPts val="2400"/>
              <a:buChar char="●"/>
            </a:pPr>
            <a:r>
              <a:rPr lang="en-US" sz="2400">
                <a:solidFill>
                  <a:srgbClr val="0000FF"/>
                </a:solidFill>
              </a:rPr>
              <a:t>Might display A’s ad because A bid more, but…</a:t>
            </a:r>
            <a:endParaRPr sz="2400">
              <a:solidFill>
                <a:srgbClr val="0000FF"/>
              </a:solidFill>
            </a:endParaRPr>
          </a:p>
        </p:txBody>
      </p:sp>
      <p:sp>
        <p:nvSpPr>
          <p:cNvPr id="209" name="Google Shape;209;p1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13"/>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8.1</a:t>
            </a:r>
            <a:endParaRPr/>
          </a:p>
        </p:txBody>
      </p:sp>
      <p:sp>
        <p:nvSpPr>
          <p:cNvPr id="216" name="Google Shape;216;p13"/>
          <p:cNvSpPr txBox="1"/>
          <p:nvPr>
            <p:ph idx="1" type="body"/>
          </p:nvPr>
        </p:nvSpPr>
        <p:spPr>
          <a:xfrm>
            <a:off x="685800" y="1371600"/>
            <a:ext cx="82296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400"/>
              <a:buChar char="●"/>
            </a:pPr>
            <a:r>
              <a:rPr b="1" lang="en-US" sz="2400"/>
              <a:t>Knowing the future could help</a:t>
            </a:r>
            <a:endParaRPr/>
          </a:p>
          <a:p>
            <a:pPr indent="-342900" lvl="0" marL="342900" rtl="0" algn="l">
              <a:spcBef>
                <a:spcPts val="480"/>
              </a:spcBef>
              <a:spcAft>
                <a:spcPts val="0"/>
              </a:spcAft>
              <a:buSzPts val="2400"/>
              <a:buChar char="●"/>
            </a:pPr>
            <a:r>
              <a:rPr lang="en-US" sz="2400">
                <a:solidFill>
                  <a:srgbClr val="0000FF"/>
                </a:solidFill>
              </a:rPr>
              <a:t>Might display A’s ad because A bid more </a:t>
            </a:r>
            <a:endParaRPr/>
          </a:p>
          <a:p>
            <a:pPr indent="-285750" lvl="1" marL="742950" rtl="0" algn="l">
              <a:spcBef>
                <a:spcPts val="360"/>
              </a:spcBef>
              <a:spcAft>
                <a:spcPts val="0"/>
              </a:spcAft>
              <a:buSzPts val="1800"/>
              <a:buChar char="⮚"/>
            </a:pPr>
            <a:r>
              <a:rPr lang="en-US" sz="1800">
                <a:solidFill>
                  <a:srgbClr val="0000FF"/>
                </a:solidFill>
              </a:rPr>
              <a:t>20 cents vs 10 cents</a:t>
            </a:r>
            <a:endParaRPr/>
          </a:p>
          <a:p>
            <a:pPr indent="-342900" lvl="0" marL="342900" rtl="0" algn="l">
              <a:spcBef>
                <a:spcPts val="480"/>
              </a:spcBef>
              <a:spcAft>
                <a:spcPts val="0"/>
              </a:spcAft>
              <a:buSzPts val="2400"/>
              <a:buChar char="●"/>
            </a:pPr>
            <a:r>
              <a:rPr lang="en-US" sz="2400">
                <a:solidFill>
                  <a:srgbClr val="008000"/>
                </a:solidFill>
              </a:rPr>
              <a:t>However, if there are many queries for “sofa” and few for “chesterfield,” B will never spend its full budget</a:t>
            </a:r>
            <a:endParaRPr/>
          </a:p>
          <a:p>
            <a:pPr indent="-285750" lvl="1" marL="742950" rtl="0" algn="l">
              <a:spcBef>
                <a:spcPts val="360"/>
              </a:spcBef>
              <a:spcAft>
                <a:spcPts val="0"/>
              </a:spcAft>
              <a:buSzPts val="1800"/>
              <a:buChar char="⮚"/>
            </a:pPr>
            <a:r>
              <a:rPr lang="en-US" sz="1800">
                <a:solidFill>
                  <a:srgbClr val="008000"/>
                </a:solidFill>
              </a:rPr>
              <a:t>B only bids on “chesterfield”</a:t>
            </a:r>
            <a:endParaRPr/>
          </a:p>
          <a:p>
            <a:pPr indent="-342900" lvl="0" marL="342900" rtl="0" algn="l">
              <a:spcBef>
                <a:spcPts val="480"/>
              </a:spcBef>
              <a:spcAft>
                <a:spcPts val="0"/>
              </a:spcAft>
              <a:buSzPts val="2400"/>
              <a:buChar char="●"/>
            </a:pPr>
            <a:r>
              <a:rPr lang="en-US" sz="2400">
                <a:solidFill>
                  <a:srgbClr val="008000"/>
                </a:solidFill>
              </a:rPr>
              <a:t>Sending “chesterfield” queries to B might increase the overall revenue for you</a:t>
            </a:r>
            <a:endParaRPr/>
          </a:p>
          <a:p>
            <a:pPr indent="-342900" lvl="0" marL="342900" rtl="0" algn="l">
              <a:spcBef>
                <a:spcPts val="480"/>
              </a:spcBef>
              <a:spcAft>
                <a:spcPts val="0"/>
              </a:spcAft>
              <a:buSzPts val="2400"/>
              <a:buChar char="●"/>
            </a:pPr>
            <a:r>
              <a:rPr b="1" lang="en-US" sz="2400">
                <a:solidFill>
                  <a:srgbClr val="FF0066"/>
                </a:solidFill>
              </a:rPr>
              <a:t>Without knowing the future, on-line algorithm may not perform as well as offline</a:t>
            </a:r>
            <a:endParaRPr/>
          </a:p>
        </p:txBody>
      </p:sp>
      <p:sp>
        <p:nvSpPr>
          <p:cNvPr id="217" name="Google Shape;217;p1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14"/>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rmAutofit/>
          </a:bodyPr>
          <a:lstStyle/>
          <a:p>
            <a:pPr indent="0" lvl="0" marL="0" rtl="0" algn="ctr">
              <a:spcBef>
                <a:spcPts val="0"/>
              </a:spcBef>
              <a:spcAft>
                <a:spcPts val="0"/>
              </a:spcAft>
              <a:buNone/>
            </a:pPr>
            <a:r>
              <a:rPr lang="en-US"/>
              <a:t>Offline Query-Ad Matching Problem</a:t>
            </a:r>
            <a:endParaRPr/>
          </a:p>
        </p:txBody>
      </p:sp>
      <p:sp>
        <p:nvSpPr>
          <p:cNvPr id="223" name="Google Shape;223;p14"/>
          <p:cNvSpPr txBox="1"/>
          <p:nvPr>
            <p:ph idx="1" type="body"/>
          </p:nvPr>
        </p:nvSpPr>
        <p:spPr>
          <a:xfrm>
            <a:off x="457200" y="1600200"/>
            <a:ext cx="8229600" cy="48768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2800"/>
              <a:buChar char="●"/>
            </a:pPr>
            <a:r>
              <a:rPr lang="en-US"/>
              <a:t>Advertisers, each</a:t>
            </a:r>
            <a:endParaRPr/>
          </a:p>
          <a:p>
            <a:pPr indent="-285750" lvl="1" marL="742950" rtl="0" algn="l">
              <a:spcBef>
                <a:spcPts val="480"/>
              </a:spcBef>
              <a:spcAft>
                <a:spcPts val="0"/>
              </a:spcAft>
              <a:buSzPts val="2400"/>
              <a:buChar char="⮚"/>
            </a:pPr>
            <a:r>
              <a:rPr lang="en-US"/>
              <a:t>Bids on keywords : “sofa”: 10 cents/impression </a:t>
            </a:r>
            <a:endParaRPr/>
          </a:p>
          <a:p>
            <a:pPr indent="-285750" lvl="1" marL="742950" rtl="0" algn="l">
              <a:spcBef>
                <a:spcPts val="480"/>
              </a:spcBef>
              <a:spcAft>
                <a:spcPts val="0"/>
              </a:spcAft>
              <a:buSzPts val="2400"/>
              <a:buChar char="⮚"/>
            </a:pPr>
            <a:r>
              <a:rPr lang="en-US"/>
              <a:t>Has a budget, e.g., $100/mon</a:t>
            </a:r>
            <a:endParaRPr/>
          </a:p>
          <a:p>
            <a:pPr indent="-133350" lvl="1" marL="742950" rtl="0" algn="l">
              <a:spcBef>
                <a:spcPts val="480"/>
              </a:spcBef>
              <a:spcAft>
                <a:spcPts val="0"/>
              </a:spcAft>
              <a:buSzPts val="2400"/>
              <a:buNone/>
            </a:pPr>
            <a:r>
              <a:t/>
            </a:r>
            <a:endParaRPr/>
          </a:p>
          <a:p>
            <a:pPr indent="-342900" lvl="0" marL="342900" rtl="0" algn="l">
              <a:spcBef>
                <a:spcPts val="560"/>
              </a:spcBef>
              <a:spcAft>
                <a:spcPts val="0"/>
              </a:spcAft>
              <a:buSzPts val="2800"/>
              <a:buChar char="●"/>
            </a:pPr>
            <a:r>
              <a:rPr lang="en-US"/>
              <a:t>A set of queries in some month, say Sep 2015</a:t>
            </a:r>
            <a:endParaRPr/>
          </a:p>
          <a:p>
            <a:pPr indent="-285750" lvl="1" marL="742950" rtl="0" algn="l">
              <a:spcBef>
                <a:spcPts val="480"/>
              </a:spcBef>
              <a:spcAft>
                <a:spcPts val="0"/>
              </a:spcAft>
              <a:buSzPts val="2400"/>
              <a:buChar char="⮚"/>
            </a:pPr>
            <a:r>
              <a:rPr lang="en-US"/>
              <a:t>e.g., 600 “chesterfield”, 100 “sofa”</a:t>
            </a:r>
            <a:endParaRPr/>
          </a:p>
          <a:p>
            <a:pPr indent="-133350" lvl="1" marL="742950" rtl="0" algn="l">
              <a:spcBef>
                <a:spcPts val="480"/>
              </a:spcBef>
              <a:spcAft>
                <a:spcPts val="0"/>
              </a:spcAft>
              <a:buSzPts val="2400"/>
              <a:buNone/>
            </a:pPr>
            <a:r>
              <a:t/>
            </a:r>
            <a:endParaRPr/>
          </a:p>
          <a:p>
            <a:pPr indent="-342900" lvl="0" marL="342900" rtl="0" algn="l">
              <a:spcBef>
                <a:spcPts val="560"/>
              </a:spcBef>
              <a:spcAft>
                <a:spcPts val="0"/>
              </a:spcAft>
              <a:buSzPts val="2800"/>
              <a:buChar char="●"/>
            </a:pPr>
            <a:r>
              <a:rPr lang="en-US"/>
              <a:t>Find assignments of queries to bids, such that</a:t>
            </a:r>
            <a:endParaRPr/>
          </a:p>
          <a:p>
            <a:pPr indent="-285750" lvl="1" marL="742950" rtl="0" algn="l">
              <a:spcBef>
                <a:spcPts val="480"/>
              </a:spcBef>
              <a:spcAft>
                <a:spcPts val="0"/>
              </a:spcAft>
              <a:buSzPts val="2400"/>
              <a:buChar char="⮚"/>
            </a:pPr>
            <a:r>
              <a:rPr lang="en-US"/>
              <a:t>Total profit is maximized</a:t>
            </a:r>
            <a:endParaRPr/>
          </a:p>
        </p:txBody>
      </p:sp>
      <p:sp>
        <p:nvSpPr>
          <p:cNvPr id="224" name="Google Shape;224;p1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15"/>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Greedy Approach</a:t>
            </a:r>
            <a:endParaRPr/>
          </a:p>
        </p:txBody>
      </p:sp>
      <p:sp>
        <p:nvSpPr>
          <p:cNvPr id="230" name="Google Shape;230;p15"/>
          <p:cNvSpPr txBox="1"/>
          <p:nvPr>
            <p:ph idx="1" type="body"/>
          </p:nvPr>
        </p:nvSpPr>
        <p:spPr>
          <a:xfrm>
            <a:off x="457200" y="1600200"/>
            <a:ext cx="8534400" cy="5029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2800"/>
              <a:buChar char="●"/>
            </a:pPr>
            <a:r>
              <a:rPr lang="en-US"/>
              <a:t>Consider two furniture manufacturers A and B</a:t>
            </a:r>
            <a:endParaRPr/>
          </a:p>
          <a:p>
            <a:pPr indent="-285750" lvl="1" marL="742950" rtl="0" algn="l">
              <a:spcBef>
                <a:spcPts val="480"/>
              </a:spcBef>
              <a:spcAft>
                <a:spcPts val="0"/>
              </a:spcAft>
              <a:buSzPts val="2400"/>
              <a:buChar char="⮚"/>
            </a:pPr>
            <a:r>
              <a:rPr lang="en-US"/>
              <a:t>A: bids 20 cents on “chesterfield”; 10 cents on “sofa”</a:t>
            </a:r>
            <a:endParaRPr/>
          </a:p>
          <a:p>
            <a:pPr indent="-285750" lvl="1" marL="742950" rtl="0" algn="l">
              <a:spcBef>
                <a:spcPts val="480"/>
              </a:spcBef>
              <a:spcAft>
                <a:spcPts val="0"/>
              </a:spcAft>
              <a:buSzPts val="2400"/>
              <a:buChar char="⮚"/>
            </a:pPr>
            <a:r>
              <a:rPr lang="en-US"/>
              <a:t>B: bids 10 cents on “chesterfield” </a:t>
            </a:r>
            <a:endParaRPr/>
          </a:p>
          <a:p>
            <a:pPr indent="-285750" lvl="1" marL="742950" rtl="0" algn="l">
              <a:spcBef>
                <a:spcPts val="480"/>
              </a:spcBef>
              <a:spcAft>
                <a:spcPts val="0"/>
              </a:spcAft>
              <a:buSzPts val="2400"/>
              <a:buChar char="⮚"/>
            </a:pPr>
            <a:r>
              <a:rPr lang="en-US"/>
              <a:t>Both A and B have budget: $100/month</a:t>
            </a:r>
            <a:endParaRPr/>
          </a:p>
          <a:p>
            <a:pPr indent="-165100" lvl="0" marL="342900" rtl="0" algn="l">
              <a:spcBef>
                <a:spcPts val="560"/>
              </a:spcBef>
              <a:spcAft>
                <a:spcPts val="0"/>
              </a:spcAft>
              <a:buSzPts val="2800"/>
              <a:buNone/>
            </a:pPr>
            <a:r>
              <a:t/>
            </a:r>
            <a:endParaRPr/>
          </a:p>
          <a:p>
            <a:pPr indent="-342900" lvl="0" marL="342900" rtl="0" algn="l">
              <a:spcBef>
                <a:spcPts val="560"/>
              </a:spcBef>
              <a:spcAft>
                <a:spcPts val="0"/>
              </a:spcAft>
              <a:buSzPts val="2800"/>
              <a:buChar char="●"/>
            </a:pPr>
            <a:r>
              <a:rPr lang="en-US"/>
              <a:t>Queries (expected): 600 “chesterfield”, 100 “sofa”</a:t>
            </a:r>
            <a:endParaRPr/>
          </a:p>
          <a:p>
            <a:pPr indent="-285750" lvl="1" marL="742950" rtl="0" algn="l">
              <a:spcBef>
                <a:spcPts val="480"/>
              </a:spcBef>
              <a:spcAft>
                <a:spcPts val="0"/>
              </a:spcAft>
              <a:buSzPts val="2400"/>
              <a:buChar char="⮚"/>
            </a:pPr>
            <a:r>
              <a:rPr lang="en-US"/>
              <a:t>“chesterfield”: 500 to A =&gt; profit: $100</a:t>
            </a:r>
            <a:endParaRPr/>
          </a:p>
          <a:p>
            <a:pPr indent="-285750" lvl="1" marL="742950" rtl="0" algn="l">
              <a:spcBef>
                <a:spcPts val="480"/>
              </a:spcBef>
              <a:spcAft>
                <a:spcPts val="0"/>
              </a:spcAft>
              <a:buSzPts val="2400"/>
              <a:buChar char="⮚"/>
            </a:pPr>
            <a:r>
              <a:rPr lang="en-US"/>
              <a:t>“chesterfield”: 100 to B =&gt; profit: $10</a:t>
            </a:r>
            <a:endParaRPr/>
          </a:p>
          <a:p>
            <a:pPr indent="0" lvl="1" marL="457200" rtl="0" algn="l">
              <a:spcBef>
                <a:spcPts val="480"/>
              </a:spcBef>
              <a:spcAft>
                <a:spcPts val="0"/>
              </a:spcAft>
              <a:buSzPts val="2400"/>
              <a:buNone/>
            </a:pPr>
            <a:r>
              <a:rPr lang="en-US"/>
              <a:t>=&gt; Total profit: $</a:t>
            </a:r>
            <a:r>
              <a:rPr lang="en-US">
                <a:solidFill>
                  <a:srgbClr val="FF0000"/>
                </a:solidFill>
              </a:rPr>
              <a:t>110 </a:t>
            </a:r>
            <a:endParaRPr/>
          </a:p>
          <a:p>
            <a:pPr indent="-133350" lvl="1" marL="742950" rtl="0" algn="l">
              <a:spcBef>
                <a:spcPts val="480"/>
              </a:spcBef>
              <a:spcAft>
                <a:spcPts val="0"/>
              </a:spcAft>
              <a:buSzPts val="2400"/>
              <a:buNone/>
            </a:pPr>
            <a:r>
              <a:t/>
            </a:r>
            <a:endParaRPr/>
          </a:p>
        </p:txBody>
      </p:sp>
      <p:sp>
        <p:nvSpPr>
          <p:cNvPr id="231" name="Google Shape;231;p1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16"/>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Optimal Solution (for offline)</a:t>
            </a:r>
            <a:endParaRPr/>
          </a:p>
        </p:txBody>
      </p:sp>
      <p:sp>
        <p:nvSpPr>
          <p:cNvPr id="237" name="Google Shape;237;p16"/>
          <p:cNvSpPr txBox="1"/>
          <p:nvPr>
            <p:ph idx="1" type="body"/>
          </p:nvPr>
        </p:nvSpPr>
        <p:spPr>
          <a:xfrm>
            <a:off x="685800" y="1447800"/>
            <a:ext cx="7772400" cy="5029200"/>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SzPct val="100000"/>
              <a:buChar char="●"/>
            </a:pPr>
            <a:r>
              <a:rPr lang="en-US" sz="2400"/>
              <a:t>Consider two furniture manufacturers A and B</a:t>
            </a:r>
            <a:endParaRPr/>
          </a:p>
          <a:p>
            <a:pPr indent="-285750" lvl="1" marL="742950" rtl="0" algn="l">
              <a:spcBef>
                <a:spcPts val="333"/>
              </a:spcBef>
              <a:spcAft>
                <a:spcPts val="0"/>
              </a:spcAft>
              <a:buSzPct val="100000"/>
              <a:buChar char="⮚"/>
            </a:pPr>
            <a:r>
              <a:rPr lang="en-US" sz="1800"/>
              <a:t>A: bids 20 cents on “chesterfield”; 10 cents on “sofa”</a:t>
            </a:r>
            <a:endParaRPr/>
          </a:p>
          <a:p>
            <a:pPr indent="-285750" lvl="1" marL="742950" rtl="0" algn="l">
              <a:spcBef>
                <a:spcPts val="333"/>
              </a:spcBef>
              <a:spcAft>
                <a:spcPts val="0"/>
              </a:spcAft>
              <a:buSzPct val="100000"/>
              <a:buChar char="⮚"/>
            </a:pPr>
            <a:r>
              <a:rPr lang="en-US" sz="1800"/>
              <a:t>B: bids 10 cents on “chesterfield” </a:t>
            </a:r>
            <a:endParaRPr/>
          </a:p>
          <a:p>
            <a:pPr indent="-285750" lvl="1" marL="742950" rtl="0" algn="l">
              <a:spcBef>
                <a:spcPts val="333"/>
              </a:spcBef>
              <a:spcAft>
                <a:spcPts val="0"/>
              </a:spcAft>
              <a:buSzPct val="100000"/>
              <a:buChar char="⮚"/>
            </a:pPr>
            <a:r>
              <a:rPr lang="en-US" sz="1800"/>
              <a:t>Both A and B have budget: $100/mon</a:t>
            </a:r>
            <a:endParaRPr/>
          </a:p>
          <a:p>
            <a:pPr indent="-201930" lvl="0" marL="342900" rtl="0" algn="l">
              <a:spcBef>
                <a:spcPts val="444"/>
              </a:spcBef>
              <a:spcAft>
                <a:spcPts val="0"/>
              </a:spcAft>
              <a:buSzPct val="100000"/>
              <a:buNone/>
            </a:pPr>
            <a:r>
              <a:t/>
            </a:r>
            <a:endParaRPr sz="2400"/>
          </a:p>
          <a:p>
            <a:pPr indent="-342900" lvl="0" marL="342900" rtl="0" algn="l">
              <a:spcBef>
                <a:spcPts val="444"/>
              </a:spcBef>
              <a:spcAft>
                <a:spcPts val="0"/>
              </a:spcAft>
              <a:buSzPct val="100000"/>
              <a:buChar char="●"/>
            </a:pPr>
            <a:r>
              <a:rPr lang="en-US" sz="2400"/>
              <a:t>Queries (expected): 600 “chesterfield”, 100 “sofa”</a:t>
            </a:r>
            <a:endParaRPr/>
          </a:p>
          <a:p>
            <a:pPr indent="-201930" lvl="0" marL="342900" rtl="0" algn="l">
              <a:spcBef>
                <a:spcPts val="444"/>
              </a:spcBef>
              <a:spcAft>
                <a:spcPts val="0"/>
              </a:spcAft>
              <a:buSzPct val="100000"/>
              <a:buNone/>
            </a:pPr>
            <a:r>
              <a:t/>
            </a:r>
            <a:endParaRPr sz="2400"/>
          </a:p>
          <a:p>
            <a:pPr indent="-342900" lvl="0" marL="342900" rtl="0" algn="l">
              <a:spcBef>
                <a:spcPts val="444"/>
              </a:spcBef>
              <a:spcAft>
                <a:spcPts val="0"/>
              </a:spcAft>
              <a:buSzPct val="100000"/>
              <a:buChar char="●"/>
            </a:pPr>
            <a:r>
              <a:rPr lang="en-US" sz="2400"/>
              <a:t>Optimal solution: </a:t>
            </a:r>
            <a:r>
              <a:rPr lang="en-US" sz="2400">
                <a:solidFill>
                  <a:srgbClr val="FF0000"/>
                </a:solidFill>
              </a:rPr>
              <a:t>assignment of queries to bids that generates the largest profit</a:t>
            </a:r>
            <a:endParaRPr/>
          </a:p>
          <a:p>
            <a:pPr indent="-201930" lvl="0" marL="342900" rtl="0" algn="l">
              <a:spcBef>
                <a:spcPts val="444"/>
              </a:spcBef>
              <a:spcAft>
                <a:spcPts val="0"/>
              </a:spcAft>
              <a:buSzPct val="100000"/>
              <a:buNone/>
            </a:pPr>
            <a:r>
              <a:t/>
            </a:r>
            <a:endParaRPr sz="2400">
              <a:solidFill>
                <a:srgbClr val="FF0000"/>
              </a:solidFill>
            </a:endParaRPr>
          </a:p>
          <a:p>
            <a:pPr indent="-342900" lvl="0" marL="342900" rtl="0" algn="l">
              <a:spcBef>
                <a:spcPts val="444"/>
              </a:spcBef>
              <a:spcAft>
                <a:spcPts val="0"/>
              </a:spcAft>
              <a:buSzPct val="100000"/>
              <a:buChar char="●"/>
            </a:pPr>
            <a:r>
              <a:rPr lang="en-US" sz="2400"/>
              <a:t>Queries (expected): 600 “chesterfield”, 100 “sofa”</a:t>
            </a:r>
            <a:endParaRPr/>
          </a:p>
          <a:p>
            <a:pPr indent="-285750" lvl="1" marL="742950" rtl="0" algn="l">
              <a:spcBef>
                <a:spcPts val="333"/>
              </a:spcBef>
              <a:spcAft>
                <a:spcPts val="0"/>
              </a:spcAft>
              <a:buSzPct val="100000"/>
              <a:buChar char="⮚"/>
            </a:pPr>
            <a:r>
              <a:rPr lang="en-US" sz="1800"/>
              <a:t>“sofa”: 100 to A =&gt; profit: $10 </a:t>
            </a:r>
            <a:endParaRPr/>
          </a:p>
          <a:p>
            <a:pPr indent="-285750" lvl="1" marL="742950" rtl="0" algn="l">
              <a:spcBef>
                <a:spcPts val="333"/>
              </a:spcBef>
              <a:spcAft>
                <a:spcPts val="0"/>
              </a:spcAft>
              <a:buSzPct val="100000"/>
              <a:buChar char="⮚"/>
            </a:pPr>
            <a:r>
              <a:rPr lang="en-US" sz="1800"/>
              <a:t>“chesterfield”: 450 to A =&gt; profit: $90</a:t>
            </a:r>
            <a:endParaRPr/>
          </a:p>
          <a:p>
            <a:pPr indent="-285750" lvl="1" marL="742950" rtl="0" algn="l">
              <a:spcBef>
                <a:spcPts val="333"/>
              </a:spcBef>
              <a:spcAft>
                <a:spcPts val="0"/>
              </a:spcAft>
              <a:buSzPct val="100000"/>
              <a:buChar char="⮚"/>
            </a:pPr>
            <a:r>
              <a:rPr lang="en-US" sz="1800"/>
              <a:t>“chesterfield”: 150 to B =&gt; profit: $15</a:t>
            </a:r>
            <a:endParaRPr/>
          </a:p>
          <a:p>
            <a:pPr indent="0" lvl="1" marL="457200" rtl="0" algn="l">
              <a:spcBef>
                <a:spcPts val="333"/>
              </a:spcBef>
              <a:spcAft>
                <a:spcPts val="0"/>
              </a:spcAft>
              <a:buSzPct val="100000"/>
              <a:buNone/>
            </a:pPr>
            <a:r>
              <a:rPr lang="en-US" sz="1800"/>
              <a:t>=&gt; Total profit: $</a:t>
            </a:r>
            <a:r>
              <a:rPr lang="en-US" sz="1800">
                <a:solidFill>
                  <a:srgbClr val="FF0000"/>
                </a:solidFill>
              </a:rPr>
              <a:t>115</a:t>
            </a:r>
            <a:endParaRPr/>
          </a:p>
          <a:p>
            <a:pPr indent="-201930" lvl="0" marL="342900" rtl="0" algn="l">
              <a:spcBef>
                <a:spcPts val="444"/>
              </a:spcBef>
              <a:spcAft>
                <a:spcPts val="0"/>
              </a:spcAft>
              <a:buSzPct val="100000"/>
              <a:buNone/>
            </a:pPr>
            <a:r>
              <a:t/>
            </a:r>
            <a:endParaRPr sz="2400"/>
          </a:p>
        </p:txBody>
      </p:sp>
      <p:sp>
        <p:nvSpPr>
          <p:cNvPr id="238" name="Google Shape;238;p1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17"/>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Comparison</a:t>
            </a:r>
            <a:endParaRPr/>
          </a:p>
        </p:txBody>
      </p:sp>
      <p:graphicFrame>
        <p:nvGraphicFramePr>
          <p:cNvPr id="245" name="Google Shape;245;p17"/>
          <p:cNvGraphicFramePr/>
          <p:nvPr/>
        </p:nvGraphicFramePr>
        <p:xfrm>
          <a:off x="984871" y="2794946"/>
          <a:ext cx="3000000" cy="3000000"/>
        </p:xfrm>
        <a:graphic>
          <a:graphicData uri="http://schemas.openxmlformats.org/drawingml/2006/table">
            <a:tbl>
              <a:tblPr bandRow="1" firstRow="1">
                <a:noFill/>
                <a:tableStyleId>{A6C0E65E-8F5E-4476-8A20-B14CE13525A2}</a:tableStyleId>
              </a:tblPr>
              <a:tblGrid>
                <a:gridCol w="1819275"/>
                <a:gridCol w="2274100"/>
                <a:gridCol w="1591875"/>
                <a:gridCol w="1591875"/>
              </a:tblGrid>
              <a:tr h="325300">
                <a:tc>
                  <a:txBody>
                    <a:bodyPr/>
                    <a:lstStyle/>
                    <a:p>
                      <a:pPr indent="0" lvl="0" marL="0" marR="0" rtl="0" algn="ctr">
                        <a:spcBef>
                          <a:spcPts val="0"/>
                        </a:spcBef>
                        <a:spcAft>
                          <a:spcPts val="0"/>
                        </a:spcAft>
                        <a:buNone/>
                      </a:pPr>
                      <a:r>
                        <a:rPr b="1" i="1" lang="en-US" sz="1400" u="none" cap="none" strike="noStrike"/>
                        <a:t>Queries</a:t>
                      </a:r>
                      <a:endParaRPr/>
                    </a:p>
                  </a:txBody>
                  <a:tcPr marT="45725" marB="45725" marR="91450" marL="91450"/>
                </a:tc>
                <a:tc>
                  <a:txBody>
                    <a:bodyPr/>
                    <a:lstStyle/>
                    <a:p>
                      <a:pPr indent="0" lvl="0" marL="0" marR="0" rtl="0" algn="ctr">
                        <a:spcBef>
                          <a:spcPts val="0"/>
                        </a:spcBef>
                        <a:spcAft>
                          <a:spcPts val="0"/>
                        </a:spcAft>
                        <a:buNone/>
                      </a:pPr>
                      <a:r>
                        <a:rPr b="1" lang="en-US" sz="1400" u="none" cap="none" strike="noStrike"/>
                        <a:t>Chesterfield (600)</a:t>
                      </a:r>
                      <a:endParaRPr/>
                    </a:p>
                  </a:txBody>
                  <a:tcPr marT="45725" marB="45725" marR="91450" marL="91450"/>
                </a:tc>
                <a:tc>
                  <a:txBody>
                    <a:bodyPr/>
                    <a:lstStyle/>
                    <a:p>
                      <a:pPr indent="0" lvl="0" marL="0" marR="0" rtl="0" algn="ctr">
                        <a:spcBef>
                          <a:spcPts val="0"/>
                        </a:spcBef>
                        <a:spcAft>
                          <a:spcPts val="0"/>
                        </a:spcAft>
                        <a:buNone/>
                      </a:pPr>
                      <a:r>
                        <a:rPr b="1" lang="en-US" sz="1400" u="none" cap="none" strike="noStrike"/>
                        <a:t>Sofa (100)</a:t>
                      </a:r>
                      <a:endParaRPr/>
                    </a:p>
                  </a:txBody>
                  <a:tcPr marT="45725" marB="45725" marR="91450" marL="91450"/>
                </a:tc>
                <a:tc>
                  <a:txBody>
                    <a:bodyPr/>
                    <a:lstStyle/>
                    <a:p>
                      <a:pPr indent="0" lvl="0" marL="0" marR="0" rtl="0" algn="ctr">
                        <a:spcBef>
                          <a:spcPts val="0"/>
                        </a:spcBef>
                        <a:spcAft>
                          <a:spcPts val="0"/>
                        </a:spcAft>
                        <a:buNone/>
                      </a:pPr>
                      <a:r>
                        <a:rPr b="1" lang="en-US" sz="1400" u="none" cap="none" strike="noStrike"/>
                        <a:t>Profit</a:t>
                      </a:r>
                      <a:endParaRPr/>
                    </a:p>
                  </a:txBody>
                  <a:tcPr marT="45725" marB="45725" marR="91450" marL="91450"/>
                </a:tc>
              </a:tr>
              <a:tr h="325300">
                <a:tc>
                  <a:txBody>
                    <a:bodyPr/>
                    <a:lstStyle/>
                    <a:p>
                      <a:pPr indent="0" lvl="0" marL="0" marR="0" rtl="0" algn="ctr">
                        <a:spcBef>
                          <a:spcPts val="0"/>
                        </a:spcBef>
                        <a:spcAft>
                          <a:spcPts val="0"/>
                        </a:spcAft>
                        <a:buNone/>
                      </a:pPr>
                      <a:r>
                        <a:rPr lang="en-US" sz="1800" u="none" cap="none" strike="noStrike"/>
                        <a:t>A</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500</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rPr lang="en-US" sz="1800" u="none" cap="none" strike="noStrike"/>
                        <a:t>$100</a:t>
                      </a:r>
                      <a:endParaRPr/>
                    </a:p>
                  </a:txBody>
                  <a:tcPr marT="45725" marB="45725" marR="91450" marL="91450"/>
                </a:tc>
              </a:tr>
              <a:tr h="325300">
                <a:tc>
                  <a:txBody>
                    <a:bodyPr/>
                    <a:lstStyle/>
                    <a:p>
                      <a:pPr indent="0" lvl="0" marL="0" marR="0" rtl="0" algn="ctr">
                        <a:spcBef>
                          <a:spcPts val="0"/>
                        </a:spcBef>
                        <a:spcAft>
                          <a:spcPts val="0"/>
                        </a:spcAft>
                        <a:buNone/>
                      </a:pPr>
                      <a:r>
                        <a:rPr lang="en-US" sz="1800" u="none" cap="none" strike="noStrike"/>
                        <a:t>B</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100</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rPr lang="en-US" sz="1800" u="none" cap="none" strike="noStrike"/>
                        <a:t>$10</a:t>
                      </a:r>
                      <a:endParaRPr/>
                    </a:p>
                  </a:txBody>
                  <a:tcPr marT="45725" marB="45725" marR="91450" marL="91450"/>
                </a:tc>
              </a:tr>
            </a:tbl>
          </a:graphicData>
        </a:graphic>
      </p:graphicFrame>
      <p:sp>
        <p:nvSpPr>
          <p:cNvPr id="246" name="Google Shape;246;p1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247" name="Google Shape;247;p17"/>
          <p:cNvGraphicFramePr/>
          <p:nvPr/>
        </p:nvGraphicFramePr>
        <p:xfrm>
          <a:off x="1973178" y="1364360"/>
          <a:ext cx="3000000" cy="3000000"/>
        </p:xfrm>
        <a:graphic>
          <a:graphicData uri="http://schemas.openxmlformats.org/drawingml/2006/table">
            <a:tbl>
              <a:tblPr bandRow="1" firstRow="1">
                <a:noFill/>
                <a:tableStyleId>{A6C0E65E-8F5E-4476-8A20-B14CE13525A2}</a:tableStyleId>
              </a:tblPr>
              <a:tblGrid>
                <a:gridCol w="869500"/>
                <a:gridCol w="1594075"/>
                <a:gridCol w="1231775"/>
                <a:gridCol w="1714850"/>
              </a:tblGrid>
              <a:tr h="365750">
                <a:tc>
                  <a:txBody>
                    <a:bodyPr/>
                    <a:lstStyle/>
                    <a:p>
                      <a:pPr indent="0" lvl="0" marL="0" marR="0" rtl="0" algn="ctr">
                        <a:spcBef>
                          <a:spcPts val="0"/>
                        </a:spcBef>
                        <a:spcAft>
                          <a:spcPts val="0"/>
                        </a:spcAft>
                        <a:buNone/>
                      </a:pPr>
                      <a:r>
                        <a:rPr b="1" i="1" lang="en-US" sz="1800" u="none" cap="none" strike="noStrike"/>
                        <a:t>Bids</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t>Chesterfield</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t>Sofa</a:t>
                      </a:r>
                      <a:endParaRPr/>
                    </a:p>
                  </a:txBody>
                  <a:tcPr marT="45725" marB="45725" marR="91450" marL="91450"/>
                </a:tc>
                <a:tc>
                  <a:txBody>
                    <a:bodyPr/>
                    <a:lstStyle/>
                    <a:p>
                      <a:pPr indent="0" lvl="0" marL="0" marR="0" rtl="0" algn="ctr">
                        <a:spcBef>
                          <a:spcPts val="0"/>
                        </a:spcBef>
                        <a:spcAft>
                          <a:spcPts val="0"/>
                        </a:spcAft>
                        <a:buNone/>
                      </a:pPr>
                      <a:r>
                        <a:rPr b="1" lang="en-US" sz="1800" u="none" cap="none" strike="noStrike"/>
                        <a:t>Budget</a:t>
                      </a:r>
                      <a:endParaRPr/>
                    </a:p>
                  </a:txBody>
                  <a:tcPr marT="45725" marB="45725" marR="91450" marL="91450"/>
                </a:tc>
              </a:tr>
              <a:tr h="323850">
                <a:tc>
                  <a:txBody>
                    <a:bodyPr/>
                    <a:lstStyle/>
                    <a:p>
                      <a:pPr indent="0" lvl="0" marL="0" marR="0" rtl="0" algn="ctr">
                        <a:spcBef>
                          <a:spcPts val="0"/>
                        </a:spcBef>
                        <a:spcAft>
                          <a:spcPts val="0"/>
                        </a:spcAft>
                        <a:buNone/>
                      </a:pPr>
                      <a:r>
                        <a:rPr b="1" lang="en-US" sz="1800" u="none" cap="none" strike="noStrike"/>
                        <a:t>A</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20 cents</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10 cents</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$100</a:t>
                      </a:r>
                      <a:endParaRPr/>
                    </a:p>
                  </a:txBody>
                  <a:tcPr marT="45725" marB="45725" marR="91450" marL="91450"/>
                </a:tc>
              </a:tr>
              <a:tr h="323850">
                <a:tc>
                  <a:txBody>
                    <a:bodyPr/>
                    <a:lstStyle/>
                    <a:p>
                      <a:pPr indent="0" lvl="0" marL="0" marR="0" rtl="0" algn="ctr">
                        <a:spcBef>
                          <a:spcPts val="0"/>
                        </a:spcBef>
                        <a:spcAft>
                          <a:spcPts val="0"/>
                        </a:spcAft>
                        <a:buNone/>
                      </a:pPr>
                      <a:r>
                        <a:rPr b="1" lang="en-US" sz="1800" u="none" cap="none" strike="noStrike"/>
                        <a:t>B</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10 cents</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rPr lang="en-US" sz="1800" u="none" cap="none" strike="noStrike"/>
                        <a:t>$100</a:t>
                      </a:r>
                      <a:endParaRPr/>
                    </a:p>
                  </a:txBody>
                  <a:tcPr marT="45725" marB="45725" marR="91450" marL="91450"/>
                </a:tc>
              </a:tr>
            </a:tbl>
          </a:graphicData>
        </a:graphic>
      </p:graphicFrame>
      <p:sp>
        <p:nvSpPr>
          <p:cNvPr id="248" name="Google Shape;248;p17"/>
          <p:cNvSpPr txBox="1"/>
          <p:nvPr/>
        </p:nvSpPr>
        <p:spPr>
          <a:xfrm>
            <a:off x="1800169" y="3962298"/>
            <a:ext cx="3650423"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0000"/>
                </a:solidFill>
                <a:latin typeface="Tahoma"/>
                <a:ea typeface="Tahoma"/>
                <a:cs typeface="Tahoma"/>
                <a:sym typeface="Tahoma"/>
              </a:rPr>
              <a:t>Greedy, Total profit: $110</a:t>
            </a:r>
            <a:endParaRPr/>
          </a:p>
        </p:txBody>
      </p:sp>
      <p:graphicFrame>
        <p:nvGraphicFramePr>
          <p:cNvPr id="249" name="Google Shape;249;p17"/>
          <p:cNvGraphicFramePr/>
          <p:nvPr/>
        </p:nvGraphicFramePr>
        <p:xfrm>
          <a:off x="990600" y="4827629"/>
          <a:ext cx="3000000" cy="3000000"/>
        </p:xfrm>
        <a:graphic>
          <a:graphicData uri="http://schemas.openxmlformats.org/drawingml/2006/table">
            <a:tbl>
              <a:tblPr bandRow="1" firstRow="1">
                <a:noFill/>
                <a:tableStyleId>{A6C0E65E-8F5E-4476-8A20-B14CE13525A2}</a:tableStyleId>
              </a:tblPr>
              <a:tblGrid>
                <a:gridCol w="1649300"/>
                <a:gridCol w="2061625"/>
                <a:gridCol w="1443150"/>
                <a:gridCol w="1443150"/>
              </a:tblGrid>
              <a:tr h="326950">
                <a:tc>
                  <a:txBody>
                    <a:bodyPr/>
                    <a:lstStyle/>
                    <a:p>
                      <a:pPr indent="0" lvl="0" marL="0" marR="0" rtl="0" algn="ctr">
                        <a:spcBef>
                          <a:spcPts val="0"/>
                        </a:spcBef>
                        <a:spcAft>
                          <a:spcPts val="0"/>
                        </a:spcAft>
                        <a:buNone/>
                      </a:pPr>
                      <a:r>
                        <a:rPr b="1" i="1" lang="en-US" sz="1400" u="none" cap="none" strike="noStrike"/>
                        <a:t>Queries</a:t>
                      </a:r>
                      <a:endParaRPr/>
                    </a:p>
                  </a:txBody>
                  <a:tcPr marT="45725" marB="45725" marR="91450" marL="91450"/>
                </a:tc>
                <a:tc>
                  <a:txBody>
                    <a:bodyPr/>
                    <a:lstStyle/>
                    <a:p>
                      <a:pPr indent="0" lvl="0" marL="0" marR="0" rtl="0" algn="ctr">
                        <a:spcBef>
                          <a:spcPts val="0"/>
                        </a:spcBef>
                        <a:spcAft>
                          <a:spcPts val="0"/>
                        </a:spcAft>
                        <a:buNone/>
                      </a:pPr>
                      <a:r>
                        <a:rPr b="1" lang="en-US" sz="1400" u="none" cap="none" strike="noStrike"/>
                        <a:t>Chesterfield (600)</a:t>
                      </a:r>
                      <a:endParaRPr/>
                    </a:p>
                  </a:txBody>
                  <a:tcPr marT="45725" marB="45725" marR="91450" marL="91450"/>
                </a:tc>
                <a:tc>
                  <a:txBody>
                    <a:bodyPr/>
                    <a:lstStyle/>
                    <a:p>
                      <a:pPr indent="0" lvl="0" marL="0" marR="0" rtl="0" algn="ctr">
                        <a:spcBef>
                          <a:spcPts val="0"/>
                        </a:spcBef>
                        <a:spcAft>
                          <a:spcPts val="0"/>
                        </a:spcAft>
                        <a:buNone/>
                      </a:pPr>
                      <a:r>
                        <a:rPr b="1" lang="en-US" sz="1400" u="none" cap="none" strike="noStrike"/>
                        <a:t>Sofa (100)</a:t>
                      </a:r>
                      <a:endParaRPr/>
                    </a:p>
                  </a:txBody>
                  <a:tcPr marT="45725" marB="45725" marR="91450" marL="91450"/>
                </a:tc>
                <a:tc>
                  <a:txBody>
                    <a:bodyPr/>
                    <a:lstStyle/>
                    <a:p>
                      <a:pPr indent="0" lvl="0" marL="0" marR="0" rtl="0" algn="ctr">
                        <a:spcBef>
                          <a:spcPts val="0"/>
                        </a:spcBef>
                        <a:spcAft>
                          <a:spcPts val="0"/>
                        </a:spcAft>
                        <a:buNone/>
                      </a:pPr>
                      <a:r>
                        <a:rPr b="1" lang="en-US" sz="1400" u="none" cap="none" strike="noStrike"/>
                        <a:t>Profit</a:t>
                      </a:r>
                      <a:endParaRPr/>
                    </a:p>
                  </a:txBody>
                  <a:tcPr marT="45725" marB="45725" marR="91450" marL="91450"/>
                </a:tc>
              </a:tr>
              <a:tr h="385175">
                <a:tc>
                  <a:txBody>
                    <a:bodyPr/>
                    <a:lstStyle/>
                    <a:p>
                      <a:pPr indent="0" lvl="0" marL="0" marR="0" rtl="0" algn="ctr">
                        <a:spcBef>
                          <a:spcPts val="0"/>
                        </a:spcBef>
                        <a:spcAft>
                          <a:spcPts val="0"/>
                        </a:spcAft>
                        <a:buNone/>
                      </a:pPr>
                      <a:r>
                        <a:rPr lang="en-US" sz="1800" u="none" cap="none" strike="noStrike"/>
                        <a:t>A</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450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100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$100</a:t>
                      </a:r>
                      <a:endParaRPr/>
                    </a:p>
                  </a:txBody>
                  <a:tcPr marT="45725" marB="45725" marR="91450" marL="91450"/>
                </a:tc>
              </a:tr>
              <a:tr h="385175">
                <a:tc>
                  <a:txBody>
                    <a:bodyPr/>
                    <a:lstStyle/>
                    <a:p>
                      <a:pPr indent="0" lvl="0" marL="0" marR="0" rtl="0" algn="ctr">
                        <a:spcBef>
                          <a:spcPts val="0"/>
                        </a:spcBef>
                        <a:spcAft>
                          <a:spcPts val="0"/>
                        </a:spcAft>
                        <a:buNone/>
                      </a:pPr>
                      <a:r>
                        <a:rPr lang="en-US" sz="1800" u="none" cap="none" strike="noStrike"/>
                        <a:t>B</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150</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rPr lang="en-US" sz="1800" u="none" cap="none" strike="noStrike"/>
                        <a:t>$15</a:t>
                      </a:r>
                      <a:endParaRPr/>
                    </a:p>
                  </a:txBody>
                  <a:tcPr marT="45725" marB="45725" marR="91450" marL="91450"/>
                </a:tc>
              </a:tr>
            </a:tbl>
          </a:graphicData>
        </a:graphic>
      </p:graphicFrame>
      <p:sp>
        <p:nvSpPr>
          <p:cNvPr id="250" name="Google Shape;250;p17"/>
          <p:cNvSpPr txBox="1"/>
          <p:nvPr/>
        </p:nvSpPr>
        <p:spPr>
          <a:xfrm>
            <a:off x="1181960" y="6088097"/>
            <a:ext cx="7080011" cy="46166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FF0000"/>
                </a:solidFill>
                <a:latin typeface="Tahoma"/>
                <a:ea typeface="Tahoma"/>
                <a:cs typeface="Tahoma"/>
                <a:sym typeface="Tahoma"/>
              </a:rPr>
              <a:t>Non-Greedy (Optimal), Total profit: $115</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18"/>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br>
              <a:rPr lang="en-US"/>
            </a:br>
            <a:r>
              <a:rPr lang="en-US"/>
              <a:t>Online Bipartite Matching</a:t>
            </a:r>
            <a:endParaRPr/>
          </a:p>
        </p:txBody>
      </p:sp>
      <p:sp>
        <p:nvSpPr>
          <p:cNvPr id="256" name="Google Shape;256;p18"/>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SzPts val="3200"/>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19"/>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The Matching Problem</a:t>
            </a:r>
            <a:endParaRPr/>
          </a:p>
        </p:txBody>
      </p:sp>
      <p:sp>
        <p:nvSpPr>
          <p:cNvPr id="262" name="Google Shape;262;p19"/>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400"/>
              <a:buChar char="●"/>
            </a:pPr>
            <a:r>
              <a:rPr lang="en-US" sz="2400"/>
              <a:t>Simplified version of the problem of </a:t>
            </a:r>
            <a:r>
              <a:rPr lang="en-US" sz="2400">
                <a:solidFill>
                  <a:srgbClr val="009900"/>
                </a:solidFill>
              </a:rPr>
              <a:t>matching ads to search queries</a:t>
            </a:r>
            <a:endParaRPr/>
          </a:p>
          <a:p>
            <a:pPr indent="-342900" lvl="0" marL="342900" rtl="0" algn="l">
              <a:spcBef>
                <a:spcPts val="480"/>
              </a:spcBef>
              <a:spcAft>
                <a:spcPts val="0"/>
              </a:spcAft>
              <a:buSzPts val="2400"/>
              <a:buChar char="●"/>
            </a:pPr>
            <a:r>
              <a:rPr lang="en-US" sz="2400"/>
              <a:t>Looking for “Maximal matching” in a bipartite graph</a:t>
            </a:r>
            <a:endParaRPr/>
          </a:p>
          <a:p>
            <a:pPr indent="-285750" lvl="1" marL="742950" rtl="0" algn="l">
              <a:spcBef>
                <a:spcPts val="400"/>
              </a:spcBef>
              <a:spcAft>
                <a:spcPts val="0"/>
              </a:spcAft>
              <a:buSzPts val="2000"/>
              <a:buChar char="⮚"/>
            </a:pPr>
            <a:r>
              <a:rPr lang="en-US" sz="2000"/>
              <a:t>involves </a:t>
            </a:r>
            <a:r>
              <a:rPr lang="en-US" sz="2000">
                <a:solidFill>
                  <a:srgbClr val="009900"/>
                </a:solidFill>
              </a:rPr>
              <a:t>bipartite graphs </a:t>
            </a:r>
            <a:r>
              <a:rPr lang="en-US" sz="2000"/>
              <a:t>with two sets of nodes</a:t>
            </a:r>
            <a:endParaRPr/>
          </a:p>
          <a:p>
            <a:pPr indent="-342900" lvl="0" marL="342900" rtl="0" algn="l">
              <a:spcBef>
                <a:spcPts val="480"/>
              </a:spcBef>
              <a:spcAft>
                <a:spcPts val="0"/>
              </a:spcAft>
              <a:buSzPts val="2400"/>
              <a:buChar char="●"/>
            </a:pPr>
            <a:r>
              <a:rPr lang="en-US" sz="2400"/>
              <a:t>All edges connect node on left set to node in right set</a:t>
            </a:r>
            <a:endParaRPr/>
          </a:p>
          <a:p>
            <a:pPr indent="-190500" lvl="0" marL="342900" rtl="0" algn="l">
              <a:spcBef>
                <a:spcPts val="480"/>
              </a:spcBef>
              <a:spcAft>
                <a:spcPts val="0"/>
              </a:spcAft>
              <a:buSzPts val="2400"/>
              <a:buNone/>
            </a:pPr>
            <a:r>
              <a:t/>
            </a:r>
            <a:endParaRPr sz="2400"/>
          </a:p>
        </p:txBody>
      </p:sp>
      <p:sp>
        <p:nvSpPr>
          <p:cNvPr id="263" name="Google Shape;263;p1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pSp>
        <p:nvGrpSpPr>
          <p:cNvPr id="264" name="Google Shape;264;p19"/>
          <p:cNvGrpSpPr/>
          <p:nvPr/>
        </p:nvGrpSpPr>
        <p:grpSpPr>
          <a:xfrm>
            <a:off x="304800" y="4038600"/>
            <a:ext cx="4797884" cy="2595265"/>
            <a:chOff x="655637" y="1524000"/>
            <a:chExt cx="4797884" cy="2595265"/>
          </a:xfrm>
        </p:grpSpPr>
        <p:sp>
          <p:nvSpPr>
            <p:cNvPr id="265" name="Google Shape;265;p19"/>
            <p:cNvSpPr/>
            <p:nvPr/>
          </p:nvSpPr>
          <p:spPr>
            <a:xfrm>
              <a:off x="1905000" y="18288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266" name="Google Shape;266;p19"/>
            <p:cNvSpPr/>
            <p:nvPr/>
          </p:nvSpPr>
          <p:spPr>
            <a:xfrm>
              <a:off x="1905000" y="23622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267" name="Google Shape;267;p19"/>
            <p:cNvSpPr/>
            <p:nvPr/>
          </p:nvSpPr>
          <p:spPr>
            <a:xfrm>
              <a:off x="1905000" y="28956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268" name="Google Shape;268;p19"/>
            <p:cNvSpPr/>
            <p:nvPr/>
          </p:nvSpPr>
          <p:spPr>
            <a:xfrm>
              <a:off x="1905000" y="34290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269" name="Google Shape;269;p19"/>
            <p:cNvSpPr/>
            <p:nvPr/>
          </p:nvSpPr>
          <p:spPr>
            <a:xfrm>
              <a:off x="3352800" y="23622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270" name="Google Shape;270;p19"/>
            <p:cNvSpPr/>
            <p:nvPr/>
          </p:nvSpPr>
          <p:spPr>
            <a:xfrm>
              <a:off x="3352800" y="28956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271" name="Google Shape;271;p19"/>
            <p:cNvSpPr/>
            <p:nvPr/>
          </p:nvSpPr>
          <p:spPr>
            <a:xfrm>
              <a:off x="3352800" y="34290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cxnSp>
          <p:nvCxnSpPr>
            <p:cNvPr id="272" name="Google Shape;272;p19"/>
            <p:cNvCxnSpPr/>
            <p:nvPr/>
          </p:nvCxnSpPr>
          <p:spPr>
            <a:xfrm>
              <a:off x="2057400" y="1905000"/>
              <a:ext cx="1295400" cy="0"/>
            </a:xfrm>
            <a:prstGeom prst="straightConnector1">
              <a:avLst/>
            </a:prstGeom>
            <a:noFill/>
            <a:ln cap="flat" cmpd="sng" w="9525">
              <a:solidFill>
                <a:schemeClr val="dk1"/>
              </a:solidFill>
              <a:prstDash val="solid"/>
              <a:round/>
              <a:headEnd len="med" w="med" type="none"/>
              <a:tailEnd len="med" w="med" type="none"/>
            </a:ln>
          </p:spPr>
        </p:cxnSp>
        <p:cxnSp>
          <p:nvCxnSpPr>
            <p:cNvPr id="273" name="Google Shape;273;p19"/>
            <p:cNvCxnSpPr/>
            <p:nvPr/>
          </p:nvCxnSpPr>
          <p:spPr>
            <a:xfrm>
              <a:off x="2057400" y="1981200"/>
              <a:ext cx="1295400" cy="990600"/>
            </a:xfrm>
            <a:prstGeom prst="straightConnector1">
              <a:avLst/>
            </a:prstGeom>
            <a:noFill/>
            <a:ln cap="flat" cmpd="sng" w="9525">
              <a:solidFill>
                <a:schemeClr val="dk1"/>
              </a:solidFill>
              <a:prstDash val="solid"/>
              <a:round/>
              <a:headEnd len="med" w="med" type="none"/>
              <a:tailEnd len="med" w="med" type="none"/>
            </a:ln>
          </p:spPr>
        </p:cxnSp>
        <p:cxnSp>
          <p:nvCxnSpPr>
            <p:cNvPr id="274" name="Google Shape;274;p19"/>
            <p:cNvCxnSpPr/>
            <p:nvPr/>
          </p:nvCxnSpPr>
          <p:spPr>
            <a:xfrm>
              <a:off x="2057400" y="2438400"/>
              <a:ext cx="1295400" cy="0"/>
            </a:xfrm>
            <a:prstGeom prst="straightConnector1">
              <a:avLst/>
            </a:prstGeom>
            <a:noFill/>
            <a:ln cap="flat" cmpd="sng" w="9525">
              <a:solidFill>
                <a:schemeClr val="dk1"/>
              </a:solidFill>
              <a:prstDash val="solid"/>
              <a:round/>
              <a:headEnd len="med" w="med" type="none"/>
              <a:tailEnd len="med" w="med" type="none"/>
            </a:ln>
          </p:spPr>
        </p:cxnSp>
        <p:cxnSp>
          <p:nvCxnSpPr>
            <p:cNvPr id="275" name="Google Shape;275;p19"/>
            <p:cNvCxnSpPr/>
            <p:nvPr/>
          </p:nvCxnSpPr>
          <p:spPr>
            <a:xfrm flipH="1" rot="10800000">
              <a:off x="2057400" y="2438400"/>
              <a:ext cx="1295400" cy="533400"/>
            </a:xfrm>
            <a:prstGeom prst="straightConnector1">
              <a:avLst/>
            </a:prstGeom>
            <a:noFill/>
            <a:ln cap="flat" cmpd="sng" w="9525">
              <a:solidFill>
                <a:schemeClr val="dk1"/>
              </a:solidFill>
              <a:prstDash val="solid"/>
              <a:round/>
              <a:headEnd len="med" w="med" type="none"/>
              <a:tailEnd len="med" w="med" type="none"/>
            </a:ln>
          </p:spPr>
        </p:cxnSp>
        <p:cxnSp>
          <p:nvCxnSpPr>
            <p:cNvPr id="276" name="Google Shape;276;p19"/>
            <p:cNvCxnSpPr/>
            <p:nvPr/>
          </p:nvCxnSpPr>
          <p:spPr>
            <a:xfrm>
              <a:off x="2057400" y="2971800"/>
              <a:ext cx="1295400" cy="533400"/>
            </a:xfrm>
            <a:prstGeom prst="straightConnector1">
              <a:avLst/>
            </a:prstGeom>
            <a:noFill/>
            <a:ln cap="flat" cmpd="sng" w="9525">
              <a:solidFill>
                <a:schemeClr val="dk1"/>
              </a:solidFill>
              <a:prstDash val="solid"/>
              <a:round/>
              <a:headEnd len="med" w="med" type="none"/>
              <a:tailEnd len="med" w="med" type="none"/>
            </a:ln>
          </p:spPr>
        </p:cxnSp>
        <p:cxnSp>
          <p:nvCxnSpPr>
            <p:cNvPr id="277" name="Google Shape;277;p19"/>
            <p:cNvCxnSpPr/>
            <p:nvPr/>
          </p:nvCxnSpPr>
          <p:spPr>
            <a:xfrm flipH="1" rot="10800000">
              <a:off x="2057400" y="1905000"/>
              <a:ext cx="1371600" cy="1600200"/>
            </a:xfrm>
            <a:prstGeom prst="straightConnector1">
              <a:avLst/>
            </a:prstGeom>
            <a:noFill/>
            <a:ln cap="flat" cmpd="sng" w="9525">
              <a:solidFill>
                <a:schemeClr val="dk1"/>
              </a:solidFill>
              <a:prstDash val="solid"/>
              <a:round/>
              <a:headEnd len="med" w="med" type="none"/>
              <a:tailEnd len="med" w="med" type="none"/>
            </a:ln>
          </p:spPr>
        </p:cxnSp>
        <p:sp>
          <p:nvSpPr>
            <p:cNvPr id="278" name="Google Shape;278;p19"/>
            <p:cNvSpPr txBox="1"/>
            <p:nvPr/>
          </p:nvSpPr>
          <p:spPr>
            <a:xfrm>
              <a:off x="1574800" y="167640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1</a:t>
              </a:r>
              <a:endParaRPr/>
            </a:p>
          </p:txBody>
        </p:sp>
        <p:sp>
          <p:nvSpPr>
            <p:cNvPr id="279" name="Google Shape;279;p19"/>
            <p:cNvSpPr txBox="1"/>
            <p:nvPr/>
          </p:nvSpPr>
          <p:spPr>
            <a:xfrm>
              <a:off x="1600200" y="224155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2</a:t>
              </a:r>
              <a:endParaRPr/>
            </a:p>
          </p:txBody>
        </p:sp>
        <p:sp>
          <p:nvSpPr>
            <p:cNvPr id="280" name="Google Shape;280;p19"/>
            <p:cNvSpPr txBox="1"/>
            <p:nvPr/>
          </p:nvSpPr>
          <p:spPr>
            <a:xfrm>
              <a:off x="1574800" y="277495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3</a:t>
              </a:r>
              <a:endParaRPr/>
            </a:p>
          </p:txBody>
        </p:sp>
        <p:sp>
          <p:nvSpPr>
            <p:cNvPr id="281" name="Google Shape;281;p19"/>
            <p:cNvSpPr txBox="1"/>
            <p:nvPr/>
          </p:nvSpPr>
          <p:spPr>
            <a:xfrm>
              <a:off x="1574800" y="330835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4</a:t>
              </a:r>
              <a:endParaRPr/>
            </a:p>
          </p:txBody>
        </p:sp>
        <p:sp>
          <p:nvSpPr>
            <p:cNvPr id="282" name="Google Shape;282;p19"/>
            <p:cNvSpPr txBox="1"/>
            <p:nvPr/>
          </p:nvSpPr>
          <p:spPr>
            <a:xfrm>
              <a:off x="3489325" y="1631950"/>
              <a:ext cx="320675"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a</a:t>
              </a:r>
              <a:endParaRPr/>
            </a:p>
          </p:txBody>
        </p:sp>
        <p:sp>
          <p:nvSpPr>
            <p:cNvPr id="283" name="Google Shape;283;p19"/>
            <p:cNvSpPr txBox="1"/>
            <p:nvPr/>
          </p:nvSpPr>
          <p:spPr>
            <a:xfrm>
              <a:off x="3489325" y="2241550"/>
              <a:ext cx="327025"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b</a:t>
              </a:r>
              <a:endParaRPr/>
            </a:p>
          </p:txBody>
        </p:sp>
        <p:sp>
          <p:nvSpPr>
            <p:cNvPr id="284" name="Google Shape;284;p19"/>
            <p:cNvSpPr txBox="1"/>
            <p:nvPr/>
          </p:nvSpPr>
          <p:spPr>
            <a:xfrm>
              <a:off x="3505200" y="2743200"/>
              <a:ext cx="303213"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c</a:t>
              </a:r>
              <a:endParaRPr/>
            </a:p>
          </p:txBody>
        </p:sp>
        <p:sp>
          <p:nvSpPr>
            <p:cNvPr id="285" name="Google Shape;285;p19"/>
            <p:cNvSpPr txBox="1"/>
            <p:nvPr/>
          </p:nvSpPr>
          <p:spPr>
            <a:xfrm>
              <a:off x="3505200" y="3308350"/>
              <a:ext cx="327025"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d</a:t>
              </a:r>
              <a:endParaRPr/>
            </a:p>
          </p:txBody>
        </p:sp>
        <p:sp>
          <p:nvSpPr>
            <p:cNvPr id="286" name="Google Shape;286;p19"/>
            <p:cNvSpPr/>
            <p:nvPr/>
          </p:nvSpPr>
          <p:spPr>
            <a:xfrm>
              <a:off x="1371600" y="1524000"/>
              <a:ext cx="1143000" cy="2514600"/>
            </a:xfrm>
            <a:prstGeom prst="ellipse">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287" name="Google Shape;287;p19"/>
            <p:cNvSpPr/>
            <p:nvPr/>
          </p:nvSpPr>
          <p:spPr>
            <a:xfrm>
              <a:off x="3048000" y="1524000"/>
              <a:ext cx="1066800" cy="2590800"/>
            </a:xfrm>
            <a:prstGeom prst="ellipse">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288" name="Google Shape;288;p19"/>
            <p:cNvSpPr txBox="1"/>
            <p:nvPr/>
          </p:nvSpPr>
          <p:spPr>
            <a:xfrm>
              <a:off x="4084637" y="3581400"/>
              <a:ext cx="136888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Tahoma"/>
                  <a:ea typeface="Tahoma"/>
                  <a:cs typeface="Tahoma"/>
                  <a:sym typeface="Tahoma"/>
                </a:rPr>
                <a:t>Queries</a:t>
              </a:r>
              <a:endParaRPr/>
            </a:p>
          </p:txBody>
        </p:sp>
        <p:sp>
          <p:nvSpPr>
            <p:cNvPr id="289" name="Google Shape;289;p19"/>
            <p:cNvSpPr txBox="1"/>
            <p:nvPr/>
          </p:nvSpPr>
          <p:spPr>
            <a:xfrm>
              <a:off x="655637" y="3657600"/>
              <a:ext cx="74892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Tahoma"/>
                  <a:ea typeface="Tahoma"/>
                  <a:cs typeface="Tahoma"/>
                  <a:sym typeface="Tahoma"/>
                </a:rPr>
                <a:t>Ads</a:t>
              </a:r>
              <a:endParaRPr/>
            </a:p>
          </p:txBody>
        </p:sp>
        <p:sp>
          <p:nvSpPr>
            <p:cNvPr id="290" name="Google Shape;290;p19"/>
            <p:cNvSpPr/>
            <p:nvPr/>
          </p:nvSpPr>
          <p:spPr>
            <a:xfrm>
              <a:off x="3352800" y="18288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grpSp>
      <p:sp>
        <p:nvSpPr>
          <p:cNvPr id="291" name="Google Shape;291;p19"/>
          <p:cNvSpPr txBox="1"/>
          <p:nvPr/>
        </p:nvSpPr>
        <p:spPr>
          <a:xfrm>
            <a:off x="4759896" y="4593104"/>
            <a:ext cx="4050275" cy="96949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1600">
                <a:solidFill>
                  <a:schemeClr val="dk1"/>
                </a:solidFill>
                <a:latin typeface="Calibri"/>
                <a:ea typeface="Calibri"/>
                <a:cs typeface="Calibri"/>
                <a:sym typeface="Calibri"/>
              </a:rPr>
              <a:t>Nodes: Queries and Ads</a:t>
            </a:r>
            <a:endParaRPr/>
          </a:p>
          <a:p>
            <a:pPr indent="0" lvl="0" marL="0" marR="0" rtl="0" algn="ctr">
              <a:spcBef>
                <a:spcPts val="0"/>
              </a:spcBef>
              <a:spcAft>
                <a:spcPts val="0"/>
              </a:spcAft>
              <a:buNone/>
            </a:pPr>
            <a:r>
              <a:t/>
            </a:r>
            <a:endParaRPr b="1" sz="900">
              <a:solidFill>
                <a:schemeClr val="dk1"/>
              </a:solidFill>
              <a:latin typeface="Calibri"/>
              <a:ea typeface="Calibri"/>
              <a:cs typeface="Calibri"/>
              <a:sym typeface="Calibri"/>
            </a:endParaRPr>
          </a:p>
          <a:p>
            <a:pPr indent="0" lvl="0" marL="0" marR="0" rtl="0" algn="ctr">
              <a:spcBef>
                <a:spcPts val="0"/>
              </a:spcBef>
              <a:spcAft>
                <a:spcPts val="0"/>
              </a:spcAft>
              <a:buNone/>
            </a:pPr>
            <a:r>
              <a:rPr b="1" lang="en-US" sz="1600">
                <a:solidFill>
                  <a:srgbClr val="D60093"/>
                </a:solidFill>
                <a:latin typeface="Calibri"/>
                <a:ea typeface="Calibri"/>
                <a:cs typeface="Calibri"/>
                <a:sym typeface="Calibri"/>
              </a:rPr>
              <a:t>Goal: Match queries to ads so that maximum </a:t>
            </a:r>
            <a:br>
              <a:rPr b="1" lang="en-US" sz="1600">
                <a:solidFill>
                  <a:srgbClr val="D60093"/>
                </a:solidFill>
                <a:latin typeface="Calibri"/>
                <a:ea typeface="Calibri"/>
                <a:cs typeface="Calibri"/>
                <a:sym typeface="Calibri"/>
              </a:rPr>
            </a:br>
            <a:r>
              <a:rPr b="1" lang="en-US" sz="1600">
                <a:solidFill>
                  <a:srgbClr val="D60093"/>
                </a:solidFill>
                <a:latin typeface="Calibri"/>
                <a:ea typeface="Calibri"/>
                <a:cs typeface="Calibri"/>
                <a:sym typeface="Calibri"/>
              </a:rPr>
              <a:t>number of matchings are made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OUTLINE</a:t>
            </a:r>
            <a:endParaRPr/>
          </a:p>
        </p:txBody>
      </p:sp>
      <p:sp>
        <p:nvSpPr>
          <p:cNvPr id="97" name="Google Shape;97;p2"/>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800"/>
              <a:buChar char="●"/>
            </a:pPr>
            <a:r>
              <a:rPr lang="en-US"/>
              <a:t>Web Advertising</a:t>
            </a:r>
            <a:endParaRPr>
              <a:solidFill>
                <a:srgbClr val="C0504D"/>
              </a:solidFill>
            </a:endParaRPr>
          </a:p>
          <a:p>
            <a:pPr indent="-285750" lvl="1" marL="742950" rtl="0" algn="l">
              <a:spcBef>
                <a:spcPts val="480"/>
              </a:spcBef>
              <a:spcAft>
                <a:spcPts val="0"/>
              </a:spcAft>
              <a:buSzPts val="2400"/>
              <a:buChar char="⮚"/>
            </a:pPr>
            <a:r>
              <a:rPr lang="en-US"/>
              <a:t>Definition of Web-Advertising</a:t>
            </a:r>
            <a:endParaRPr/>
          </a:p>
          <a:p>
            <a:pPr indent="-285750" lvl="1" marL="742950" rtl="0" algn="l">
              <a:spcBef>
                <a:spcPts val="480"/>
              </a:spcBef>
              <a:spcAft>
                <a:spcPts val="0"/>
              </a:spcAft>
              <a:buSzPts val="2400"/>
              <a:buChar char="⮚"/>
            </a:pPr>
            <a:r>
              <a:rPr lang="en-US"/>
              <a:t>Greedy algorithm</a:t>
            </a:r>
            <a:endParaRPr/>
          </a:p>
          <a:p>
            <a:pPr indent="-285750" lvl="1" marL="742950" rtl="0" algn="l">
              <a:spcBef>
                <a:spcPts val="480"/>
              </a:spcBef>
              <a:spcAft>
                <a:spcPts val="0"/>
              </a:spcAft>
              <a:buSzPts val="2400"/>
              <a:buChar char="⮚"/>
            </a:pPr>
            <a:r>
              <a:rPr lang="en-US"/>
              <a:t>BALANCE algorithm</a:t>
            </a:r>
            <a:endParaRPr/>
          </a:p>
          <a:p>
            <a:pPr indent="-285750" lvl="1" marL="742950" rtl="0" algn="l">
              <a:spcBef>
                <a:spcPts val="480"/>
              </a:spcBef>
              <a:spcAft>
                <a:spcPts val="0"/>
              </a:spcAft>
              <a:buSzPts val="2400"/>
              <a:buChar char="⮚"/>
            </a:pPr>
            <a:r>
              <a:rPr lang="en-US"/>
              <a:t>Generalized-BALANCE algorithm</a:t>
            </a:r>
            <a:endParaRPr/>
          </a:p>
        </p:txBody>
      </p:sp>
      <p:sp>
        <p:nvSpPr>
          <p:cNvPr id="98" name="Google Shape;98;p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20"/>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Bipartite Matching</a:t>
            </a:r>
            <a:endParaRPr/>
          </a:p>
        </p:txBody>
      </p:sp>
      <p:sp>
        <p:nvSpPr>
          <p:cNvPr id="298" name="Google Shape;298;p2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9" name="Google Shape;299;p20"/>
          <p:cNvSpPr txBox="1"/>
          <p:nvPr/>
        </p:nvSpPr>
        <p:spPr>
          <a:xfrm>
            <a:off x="1905000" y="5029200"/>
            <a:ext cx="5448864"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chemeClr val="dk1"/>
                </a:solidFill>
                <a:latin typeface="Calibri"/>
                <a:ea typeface="Calibri"/>
                <a:cs typeface="Calibri"/>
                <a:sym typeface="Calibri"/>
              </a:rPr>
              <a:t>M = {(1,a),(2,b),(3,d)}</a:t>
            </a:r>
            <a:r>
              <a:rPr lang="en-US" sz="2800">
                <a:solidFill>
                  <a:schemeClr val="dk1"/>
                </a:solidFill>
                <a:latin typeface="Calibri"/>
                <a:ea typeface="Calibri"/>
                <a:cs typeface="Calibri"/>
                <a:sym typeface="Calibri"/>
              </a:rPr>
              <a:t> is a </a:t>
            </a:r>
            <a:r>
              <a:rPr b="1" lang="en-US" sz="2800">
                <a:solidFill>
                  <a:srgbClr val="0000FF"/>
                </a:solidFill>
                <a:latin typeface="Calibri"/>
                <a:ea typeface="Calibri"/>
                <a:cs typeface="Calibri"/>
                <a:sym typeface="Calibri"/>
              </a:rPr>
              <a:t>matching</a:t>
            </a:r>
            <a:endParaRPr sz="2800">
              <a:solidFill>
                <a:srgbClr val="0000FF"/>
              </a:solidFill>
              <a:latin typeface="Calibri"/>
              <a:ea typeface="Calibri"/>
              <a:cs typeface="Calibri"/>
              <a:sym typeface="Calibri"/>
            </a:endParaRPr>
          </a:p>
          <a:p>
            <a:pPr indent="0" lvl="0" marL="0" marR="0" rtl="0" algn="ctr">
              <a:spcBef>
                <a:spcPts val="0"/>
              </a:spcBef>
              <a:spcAft>
                <a:spcPts val="0"/>
              </a:spcAft>
              <a:buNone/>
            </a:pPr>
            <a:r>
              <a:rPr b="1" lang="en-US" sz="2800">
                <a:solidFill>
                  <a:srgbClr val="D60093"/>
                </a:solidFill>
                <a:latin typeface="Calibri"/>
                <a:ea typeface="Calibri"/>
                <a:cs typeface="Calibri"/>
                <a:sym typeface="Calibri"/>
              </a:rPr>
              <a:t>Cardinality of matching = |M| = 3</a:t>
            </a:r>
            <a:endParaRPr/>
          </a:p>
        </p:txBody>
      </p:sp>
      <p:grpSp>
        <p:nvGrpSpPr>
          <p:cNvPr id="300" name="Google Shape;300;p20"/>
          <p:cNvGrpSpPr/>
          <p:nvPr/>
        </p:nvGrpSpPr>
        <p:grpSpPr>
          <a:xfrm>
            <a:off x="2925763" y="2133600"/>
            <a:ext cx="2743200" cy="2590800"/>
            <a:chOff x="1371600" y="1524000"/>
            <a:chExt cx="2743200" cy="2590800"/>
          </a:xfrm>
        </p:grpSpPr>
        <p:sp>
          <p:nvSpPr>
            <p:cNvPr id="301" name="Google Shape;301;p20"/>
            <p:cNvSpPr/>
            <p:nvPr/>
          </p:nvSpPr>
          <p:spPr>
            <a:xfrm>
              <a:off x="1905000" y="18288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02" name="Google Shape;302;p20"/>
            <p:cNvSpPr/>
            <p:nvPr/>
          </p:nvSpPr>
          <p:spPr>
            <a:xfrm>
              <a:off x="1905000" y="23622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03" name="Google Shape;303;p20"/>
            <p:cNvSpPr/>
            <p:nvPr/>
          </p:nvSpPr>
          <p:spPr>
            <a:xfrm>
              <a:off x="1905000" y="28956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04" name="Google Shape;304;p20"/>
            <p:cNvSpPr/>
            <p:nvPr/>
          </p:nvSpPr>
          <p:spPr>
            <a:xfrm>
              <a:off x="1905000" y="34290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05" name="Google Shape;305;p20"/>
            <p:cNvSpPr/>
            <p:nvPr/>
          </p:nvSpPr>
          <p:spPr>
            <a:xfrm>
              <a:off x="3352800" y="23622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06" name="Google Shape;306;p20"/>
            <p:cNvSpPr/>
            <p:nvPr/>
          </p:nvSpPr>
          <p:spPr>
            <a:xfrm>
              <a:off x="3352800" y="28956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07" name="Google Shape;307;p20"/>
            <p:cNvSpPr/>
            <p:nvPr/>
          </p:nvSpPr>
          <p:spPr>
            <a:xfrm>
              <a:off x="3352800" y="34290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cxnSp>
          <p:nvCxnSpPr>
            <p:cNvPr id="308" name="Google Shape;308;p20"/>
            <p:cNvCxnSpPr/>
            <p:nvPr/>
          </p:nvCxnSpPr>
          <p:spPr>
            <a:xfrm>
              <a:off x="2057400" y="1905000"/>
              <a:ext cx="1295400" cy="0"/>
            </a:xfrm>
            <a:prstGeom prst="straightConnector1">
              <a:avLst/>
            </a:prstGeom>
            <a:noFill/>
            <a:ln cap="flat" cmpd="sng" w="38100">
              <a:solidFill>
                <a:schemeClr val="dk1"/>
              </a:solidFill>
              <a:prstDash val="solid"/>
              <a:round/>
              <a:headEnd len="med" w="med" type="none"/>
              <a:tailEnd len="med" w="med" type="none"/>
            </a:ln>
          </p:spPr>
        </p:cxnSp>
        <p:cxnSp>
          <p:nvCxnSpPr>
            <p:cNvPr id="309" name="Google Shape;309;p20"/>
            <p:cNvCxnSpPr/>
            <p:nvPr/>
          </p:nvCxnSpPr>
          <p:spPr>
            <a:xfrm>
              <a:off x="2057400" y="1981200"/>
              <a:ext cx="1295400" cy="990600"/>
            </a:xfrm>
            <a:prstGeom prst="straightConnector1">
              <a:avLst/>
            </a:prstGeom>
            <a:noFill/>
            <a:ln cap="flat" cmpd="sng" w="9525">
              <a:solidFill>
                <a:schemeClr val="dk1"/>
              </a:solidFill>
              <a:prstDash val="solid"/>
              <a:round/>
              <a:headEnd len="med" w="med" type="none"/>
              <a:tailEnd len="med" w="med" type="none"/>
            </a:ln>
          </p:spPr>
        </p:cxnSp>
        <p:cxnSp>
          <p:nvCxnSpPr>
            <p:cNvPr id="310" name="Google Shape;310;p20"/>
            <p:cNvCxnSpPr/>
            <p:nvPr/>
          </p:nvCxnSpPr>
          <p:spPr>
            <a:xfrm>
              <a:off x="2057400" y="2438400"/>
              <a:ext cx="1295400" cy="0"/>
            </a:xfrm>
            <a:prstGeom prst="straightConnector1">
              <a:avLst/>
            </a:prstGeom>
            <a:noFill/>
            <a:ln cap="flat" cmpd="sng" w="38100">
              <a:solidFill>
                <a:schemeClr val="dk1"/>
              </a:solidFill>
              <a:prstDash val="solid"/>
              <a:round/>
              <a:headEnd len="med" w="med" type="none"/>
              <a:tailEnd len="med" w="med" type="none"/>
            </a:ln>
          </p:spPr>
        </p:cxnSp>
        <p:cxnSp>
          <p:nvCxnSpPr>
            <p:cNvPr id="311" name="Google Shape;311;p20"/>
            <p:cNvCxnSpPr/>
            <p:nvPr/>
          </p:nvCxnSpPr>
          <p:spPr>
            <a:xfrm flipH="1" rot="10800000">
              <a:off x="2057400" y="2438400"/>
              <a:ext cx="1295400" cy="533400"/>
            </a:xfrm>
            <a:prstGeom prst="straightConnector1">
              <a:avLst/>
            </a:prstGeom>
            <a:noFill/>
            <a:ln cap="flat" cmpd="sng" w="9525">
              <a:solidFill>
                <a:schemeClr val="dk1"/>
              </a:solidFill>
              <a:prstDash val="solid"/>
              <a:round/>
              <a:headEnd len="med" w="med" type="none"/>
              <a:tailEnd len="med" w="med" type="none"/>
            </a:ln>
          </p:spPr>
        </p:cxnSp>
        <p:cxnSp>
          <p:nvCxnSpPr>
            <p:cNvPr id="312" name="Google Shape;312;p20"/>
            <p:cNvCxnSpPr/>
            <p:nvPr/>
          </p:nvCxnSpPr>
          <p:spPr>
            <a:xfrm>
              <a:off x="2057400" y="2971800"/>
              <a:ext cx="1295400" cy="533400"/>
            </a:xfrm>
            <a:prstGeom prst="straightConnector1">
              <a:avLst/>
            </a:prstGeom>
            <a:noFill/>
            <a:ln cap="flat" cmpd="sng" w="38100">
              <a:solidFill>
                <a:schemeClr val="dk1"/>
              </a:solidFill>
              <a:prstDash val="solid"/>
              <a:round/>
              <a:headEnd len="med" w="med" type="none"/>
              <a:tailEnd len="med" w="med" type="none"/>
            </a:ln>
          </p:spPr>
        </p:cxnSp>
        <p:cxnSp>
          <p:nvCxnSpPr>
            <p:cNvPr id="313" name="Google Shape;313;p20"/>
            <p:cNvCxnSpPr/>
            <p:nvPr/>
          </p:nvCxnSpPr>
          <p:spPr>
            <a:xfrm flipH="1" rot="10800000">
              <a:off x="2057400" y="1904999"/>
              <a:ext cx="1371600" cy="1600199"/>
            </a:xfrm>
            <a:prstGeom prst="straightConnector1">
              <a:avLst/>
            </a:prstGeom>
            <a:noFill/>
            <a:ln cap="flat" cmpd="sng" w="9525">
              <a:solidFill>
                <a:schemeClr val="dk1"/>
              </a:solidFill>
              <a:prstDash val="solid"/>
              <a:round/>
              <a:headEnd len="med" w="med" type="none"/>
              <a:tailEnd len="med" w="med" type="none"/>
            </a:ln>
          </p:spPr>
        </p:cxnSp>
        <p:sp>
          <p:nvSpPr>
            <p:cNvPr id="314" name="Google Shape;314;p20"/>
            <p:cNvSpPr txBox="1"/>
            <p:nvPr/>
          </p:nvSpPr>
          <p:spPr>
            <a:xfrm>
              <a:off x="1574800" y="167640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1</a:t>
              </a:r>
              <a:endParaRPr/>
            </a:p>
          </p:txBody>
        </p:sp>
        <p:sp>
          <p:nvSpPr>
            <p:cNvPr id="315" name="Google Shape;315;p20"/>
            <p:cNvSpPr txBox="1"/>
            <p:nvPr/>
          </p:nvSpPr>
          <p:spPr>
            <a:xfrm>
              <a:off x="1600200" y="224155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2</a:t>
              </a:r>
              <a:endParaRPr/>
            </a:p>
          </p:txBody>
        </p:sp>
        <p:sp>
          <p:nvSpPr>
            <p:cNvPr id="316" name="Google Shape;316;p20"/>
            <p:cNvSpPr txBox="1"/>
            <p:nvPr/>
          </p:nvSpPr>
          <p:spPr>
            <a:xfrm>
              <a:off x="1574800" y="277495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3</a:t>
              </a:r>
              <a:endParaRPr/>
            </a:p>
          </p:txBody>
        </p:sp>
        <p:sp>
          <p:nvSpPr>
            <p:cNvPr id="317" name="Google Shape;317;p20"/>
            <p:cNvSpPr txBox="1"/>
            <p:nvPr/>
          </p:nvSpPr>
          <p:spPr>
            <a:xfrm>
              <a:off x="1574800" y="330835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4</a:t>
              </a:r>
              <a:endParaRPr/>
            </a:p>
          </p:txBody>
        </p:sp>
        <p:sp>
          <p:nvSpPr>
            <p:cNvPr id="318" name="Google Shape;318;p20"/>
            <p:cNvSpPr txBox="1"/>
            <p:nvPr/>
          </p:nvSpPr>
          <p:spPr>
            <a:xfrm>
              <a:off x="3489325" y="1631950"/>
              <a:ext cx="320675"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a</a:t>
              </a:r>
              <a:endParaRPr/>
            </a:p>
          </p:txBody>
        </p:sp>
        <p:sp>
          <p:nvSpPr>
            <p:cNvPr id="319" name="Google Shape;319;p20"/>
            <p:cNvSpPr txBox="1"/>
            <p:nvPr/>
          </p:nvSpPr>
          <p:spPr>
            <a:xfrm>
              <a:off x="3489325" y="2241550"/>
              <a:ext cx="327025"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b</a:t>
              </a:r>
              <a:endParaRPr/>
            </a:p>
          </p:txBody>
        </p:sp>
        <p:sp>
          <p:nvSpPr>
            <p:cNvPr id="320" name="Google Shape;320;p20"/>
            <p:cNvSpPr txBox="1"/>
            <p:nvPr/>
          </p:nvSpPr>
          <p:spPr>
            <a:xfrm>
              <a:off x="3505200" y="2743200"/>
              <a:ext cx="303213"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c</a:t>
              </a:r>
              <a:endParaRPr/>
            </a:p>
          </p:txBody>
        </p:sp>
        <p:sp>
          <p:nvSpPr>
            <p:cNvPr id="321" name="Google Shape;321;p20"/>
            <p:cNvSpPr txBox="1"/>
            <p:nvPr/>
          </p:nvSpPr>
          <p:spPr>
            <a:xfrm>
              <a:off x="3505200" y="3308350"/>
              <a:ext cx="327025"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d</a:t>
              </a:r>
              <a:endParaRPr/>
            </a:p>
          </p:txBody>
        </p:sp>
        <p:sp>
          <p:nvSpPr>
            <p:cNvPr id="322" name="Google Shape;322;p20"/>
            <p:cNvSpPr/>
            <p:nvPr/>
          </p:nvSpPr>
          <p:spPr>
            <a:xfrm>
              <a:off x="1371600" y="1524000"/>
              <a:ext cx="1143000" cy="2514600"/>
            </a:xfrm>
            <a:prstGeom prst="ellipse">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23" name="Google Shape;323;p20"/>
            <p:cNvSpPr/>
            <p:nvPr/>
          </p:nvSpPr>
          <p:spPr>
            <a:xfrm>
              <a:off x="3048000" y="1524000"/>
              <a:ext cx="1066800" cy="2590800"/>
            </a:xfrm>
            <a:prstGeom prst="ellipse">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24" name="Google Shape;324;p20"/>
            <p:cNvSpPr/>
            <p:nvPr/>
          </p:nvSpPr>
          <p:spPr>
            <a:xfrm>
              <a:off x="3352800" y="18288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grpSp>
      <p:sp>
        <p:nvSpPr>
          <p:cNvPr id="325" name="Google Shape;325;p20"/>
          <p:cNvSpPr txBox="1"/>
          <p:nvPr/>
        </p:nvSpPr>
        <p:spPr>
          <a:xfrm>
            <a:off x="5562600" y="4267200"/>
            <a:ext cx="136888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Tahoma"/>
                <a:ea typeface="Tahoma"/>
                <a:cs typeface="Tahoma"/>
                <a:sym typeface="Tahoma"/>
              </a:rPr>
              <a:t>Queries</a:t>
            </a:r>
            <a:endParaRPr/>
          </a:p>
        </p:txBody>
      </p:sp>
      <p:sp>
        <p:nvSpPr>
          <p:cNvPr id="326" name="Google Shape;326;p20"/>
          <p:cNvSpPr txBox="1"/>
          <p:nvPr/>
        </p:nvSpPr>
        <p:spPr>
          <a:xfrm>
            <a:off x="2209800" y="4267200"/>
            <a:ext cx="74892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Tahoma"/>
                <a:ea typeface="Tahoma"/>
                <a:cs typeface="Tahoma"/>
                <a:sym typeface="Tahoma"/>
              </a:rPr>
              <a:t>Ads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21"/>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Bipartite Matching</a:t>
            </a:r>
            <a:endParaRPr/>
          </a:p>
        </p:txBody>
      </p:sp>
      <p:sp>
        <p:nvSpPr>
          <p:cNvPr id="333" name="Google Shape;333;p2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pSp>
        <p:nvGrpSpPr>
          <p:cNvPr id="334" name="Google Shape;334;p21"/>
          <p:cNvGrpSpPr/>
          <p:nvPr/>
        </p:nvGrpSpPr>
        <p:grpSpPr>
          <a:xfrm>
            <a:off x="3001963" y="1447800"/>
            <a:ext cx="2743200" cy="2590800"/>
            <a:chOff x="1371600" y="1524000"/>
            <a:chExt cx="2743200" cy="2590800"/>
          </a:xfrm>
        </p:grpSpPr>
        <p:sp>
          <p:nvSpPr>
            <p:cNvPr id="335" name="Google Shape;335;p21"/>
            <p:cNvSpPr/>
            <p:nvPr/>
          </p:nvSpPr>
          <p:spPr>
            <a:xfrm>
              <a:off x="1905000" y="18288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36" name="Google Shape;336;p21"/>
            <p:cNvSpPr/>
            <p:nvPr/>
          </p:nvSpPr>
          <p:spPr>
            <a:xfrm>
              <a:off x="1905000" y="23622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37" name="Google Shape;337;p21"/>
            <p:cNvSpPr/>
            <p:nvPr/>
          </p:nvSpPr>
          <p:spPr>
            <a:xfrm>
              <a:off x="1905000" y="28956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38" name="Google Shape;338;p21"/>
            <p:cNvSpPr/>
            <p:nvPr/>
          </p:nvSpPr>
          <p:spPr>
            <a:xfrm>
              <a:off x="1905000" y="34290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39" name="Google Shape;339;p21"/>
            <p:cNvSpPr/>
            <p:nvPr/>
          </p:nvSpPr>
          <p:spPr>
            <a:xfrm>
              <a:off x="3352800" y="18288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40" name="Google Shape;340;p21"/>
            <p:cNvSpPr/>
            <p:nvPr/>
          </p:nvSpPr>
          <p:spPr>
            <a:xfrm>
              <a:off x="3352800" y="23622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41" name="Google Shape;341;p21"/>
            <p:cNvSpPr/>
            <p:nvPr/>
          </p:nvSpPr>
          <p:spPr>
            <a:xfrm>
              <a:off x="3352800" y="28956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42" name="Google Shape;342;p21"/>
            <p:cNvSpPr/>
            <p:nvPr/>
          </p:nvSpPr>
          <p:spPr>
            <a:xfrm>
              <a:off x="3352800" y="34290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cxnSp>
          <p:nvCxnSpPr>
            <p:cNvPr id="343" name="Google Shape;343;p21"/>
            <p:cNvCxnSpPr/>
            <p:nvPr/>
          </p:nvCxnSpPr>
          <p:spPr>
            <a:xfrm>
              <a:off x="2057400" y="1905000"/>
              <a:ext cx="1295400" cy="0"/>
            </a:xfrm>
            <a:prstGeom prst="straightConnector1">
              <a:avLst/>
            </a:prstGeom>
            <a:noFill/>
            <a:ln cap="flat" cmpd="sng" w="9525">
              <a:solidFill>
                <a:schemeClr val="dk1"/>
              </a:solidFill>
              <a:prstDash val="solid"/>
              <a:round/>
              <a:headEnd len="med" w="med" type="none"/>
              <a:tailEnd len="med" w="med" type="none"/>
            </a:ln>
          </p:spPr>
        </p:cxnSp>
        <p:cxnSp>
          <p:nvCxnSpPr>
            <p:cNvPr id="344" name="Google Shape;344;p21"/>
            <p:cNvCxnSpPr/>
            <p:nvPr/>
          </p:nvCxnSpPr>
          <p:spPr>
            <a:xfrm>
              <a:off x="2057400" y="1981200"/>
              <a:ext cx="1295400" cy="990600"/>
            </a:xfrm>
            <a:prstGeom prst="straightConnector1">
              <a:avLst/>
            </a:prstGeom>
            <a:noFill/>
            <a:ln cap="flat" cmpd="sng" w="38100">
              <a:solidFill>
                <a:schemeClr val="dk1"/>
              </a:solidFill>
              <a:prstDash val="solid"/>
              <a:round/>
              <a:headEnd len="med" w="med" type="none"/>
              <a:tailEnd len="med" w="med" type="none"/>
            </a:ln>
          </p:spPr>
        </p:cxnSp>
        <p:cxnSp>
          <p:nvCxnSpPr>
            <p:cNvPr id="345" name="Google Shape;345;p21"/>
            <p:cNvCxnSpPr/>
            <p:nvPr/>
          </p:nvCxnSpPr>
          <p:spPr>
            <a:xfrm>
              <a:off x="2057400" y="2438400"/>
              <a:ext cx="1295400" cy="0"/>
            </a:xfrm>
            <a:prstGeom prst="straightConnector1">
              <a:avLst/>
            </a:prstGeom>
            <a:noFill/>
            <a:ln cap="flat" cmpd="sng" w="38100">
              <a:solidFill>
                <a:schemeClr val="dk1"/>
              </a:solidFill>
              <a:prstDash val="solid"/>
              <a:round/>
              <a:headEnd len="med" w="med" type="none"/>
              <a:tailEnd len="med" w="med" type="none"/>
            </a:ln>
          </p:spPr>
        </p:cxnSp>
        <p:cxnSp>
          <p:nvCxnSpPr>
            <p:cNvPr id="346" name="Google Shape;346;p21"/>
            <p:cNvCxnSpPr/>
            <p:nvPr/>
          </p:nvCxnSpPr>
          <p:spPr>
            <a:xfrm flipH="1" rot="10800000">
              <a:off x="2057400" y="2438400"/>
              <a:ext cx="1295400" cy="533400"/>
            </a:xfrm>
            <a:prstGeom prst="straightConnector1">
              <a:avLst/>
            </a:prstGeom>
            <a:noFill/>
            <a:ln cap="flat" cmpd="sng" w="9525">
              <a:solidFill>
                <a:schemeClr val="dk1"/>
              </a:solidFill>
              <a:prstDash val="solid"/>
              <a:round/>
              <a:headEnd len="med" w="med" type="none"/>
              <a:tailEnd len="med" w="med" type="none"/>
            </a:ln>
          </p:spPr>
        </p:cxnSp>
        <p:cxnSp>
          <p:nvCxnSpPr>
            <p:cNvPr id="347" name="Google Shape;347;p21"/>
            <p:cNvCxnSpPr/>
            <p:nvPr/>
          </p:nvCxnSpPr>
          <p:spPr>
            <a:xfrm>
              <a:off x="2057400" y="2971800"/>
              <a:ext cx="1295400" cy="533400"/>
            </a:xfrm>
            <a:prstGeom prst="straightConnector1">
              <a:avLst/>
            </a:prstGeom>
            <a:noFill/>
            <a:ln cap="flat" cmpd="sng" w="38100">
              <a:solidFill>
                <a:schemeClr val="dk1"/>
              </a:solidFill>
              <a:prstDash val="solid"/>
              <a:round/>
              <a:headEnd len="med" w="med" type="none"/>
              <a:tailEnd len="med" w="med" type="none"/>
            </a:ln>
          </p:spPr>
        </p:cxnSp>
        <p:cxnSp>
          <p:nvCxnSpPr>
            <p:cNvPr id="348" name="Google Shape;348;p21"/>
            <p:cNvCxnSpPr/>
            <p:nvPr/>
          </p:nvCxnSpPr>
          <p:spPr>
            <a:xfrm flipH="1" rot="10800000">
              <a:off x="2057400" y="1981200"/>
              <a:ext cx="1295400" cy="1524000"/>
            </a:xfrm>
            <a:prstGeom prst="straightConnector1">
              <a:avLst/>
            </a:prstGeom>
            <a:noFill/>
            <a:ln cap="flat" cmpd="sng" w="38100">
              <a:solidFill>
                <a:schemeClr val="dk1"/>
              </a:solidFill>
              <a:prstDash val="solid"/>
              <a:round/>
              <a:headEnd len="med" w="med" type="none"/>
              <a:tailEnd len="med" w="med" type="none"/>
            </a:ln>
          </p:spPr>
        </p:cxnSp>
        <p:sp>
          <p:nvSpPr>
            <p:cNvPr id="349" name="Google Shape;349;p21"/>
            <p:cNvSpPr txBox="1"/>
            <p:nvPr/>
          </p:nvSpPr>
          <p:spPr>
            <a:xfrm>
              <a:off x="1574800" y="167640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1</a:t>
              </a:r>
              <a:endParaRPr/>
            </a:p>
          </p:txBody>
        </p:sp>
        <p:sp>
          <p:nvSpPr>
            <p:cNvPr id="350" name="Google Shape;350;p21"/>
            <p:cNvSpPr txBox="1"/>
            <p:nvPr/>
          </p:nvSpPr>
          <p:spPr>
            <a:xfrm>
              <a:off x="1600200" y="224155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2</a:t>
              </a:r>
              <a:endParaRPr/>
            </a:p>
          </p:txBody>
        </p:sp>
        <p:sp>
          <p:nvSpPr>
            <p:cNvPr id="351" name="Google Shape;351;p21"/>
            <p:cNvSpPr txBox="1"/>
            <p:nvPr/>
          </p:nvSpPr>
          <p:spPr>
            <a:xfrm>
              <a:off x="1574800" y="277495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3</a:t>
              </a:r>
              <a:endParaRPr/>
            </a:p>
          </p:txBody>
        </p:sp>
        <p:sp>
          <p:nvSpPr>
            <p:cNvPr id="352" name="Google Shape;352;p21"/>
            <p:cNvSpPr txBox="1"/>
            <p:nvPr/>
          </p:nvSpPr>
          <p:spPr>
            <a:xfrm>
              <a:off x="1574800" y="3308350"/>
              <a:ext cx="33020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4</a:t>
              </a:r>
              <a:endParaRPr/>
            </a:p>
          </p:txBody>
        </p:sp>
        <p:sp>
          <p:nvSpPr>
            <p:cNvPr id="353" name="Google Shape;353;p21"/>
            <p:cNvSpPr txBox="1"/>
            <p:nvPr/>
          </p:nvSpPr>
          <p:spPr>
            <a:xfrm>
              <a:off x="3489325" y="1631950"/>
              <a:ext cx="320675"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a</a:t>
              </a:r>
              <a:endParaRPr/>
            </a:p>
          </p:txBody>
        </p:sp>
        <p:sp>
          <p:nvSpPr>
            <p:cNvPr id="354" name="Google Shape;354;p21"/>
            <p:cNvSpPr txBox="1"/>
            <p:nvPr/>
          </p:nvSpPr>
          <p:spPr>
            <a:xfrm>
              <a:off x="3489325" y="2241550"/>
              <a:ext cx="327025"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b</a:t>
              </a:r>
              <a:endParaRPr/>
            </a:p>
          </p:txBody>
        </p:sp>
        <p:sp>
          <p:nvSpPr>
            <p:cNvPr id="355" name="Google Shape;355;p21"/>
            <p:cNvSpPr txBox="1"/>
            <p:nvPr/>
          </p:nvSpPr>
          <p:spPr>
            <a:xfrm>
              <a:off x="3505200" y="2743200"/>
              <a:ext cx="303213"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c</a:t>
              </a:r>
              <a:endParaRPr/>
            </a:p>
          </p:txBody>
        </p:sp>
        <p:sp>
          <p:nvSpPr>
            <p:cNvPr id="356" name="Google Shape;356;p21"/>
            <p:cNvSpPr txBox="1"/>
            <p:nvPr/>
          </p:nvSpPr>
          <p:spPr>
            <a:xfrm>
              <a:off x="3505200" y="3308350"/>
              <a:ext cx="327025"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d</a:t>
              </a:r>
              <a:endParaRPr/>
            </a:p>
          </p:txBody>
        </p:sp>
        <p:sp>
          <p:nvSpPr>
            <p:cNvPr id="357" name="Google Shape;357;p21"/>
            <p:cNvSpPr/>
            <p:nvPr/>
          </p:nvSpPr>
          <p:spPr>
            <a:xfrm>
              <a:off x="1371600" y="1524000"/>
              <a:ext cx="1143000" cy="2514600"/>
            </a:xfrm>
            <a:prstGeom prst="ellipse">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358" name="Google Shape;358;p21"/>
            <p:cNvSpPr/>
            <p:nvPr/>
          </p:nvSpPr>
          <p:spPr>
            <a:xfrm>
              <a:off x="3048000" y="1524000"/>
              <a:ext cx="1066800" cy="2590800"/>
            </a:xfrm>
            <a:prstGeom prst="ellipse">
              <a:avLst/>
            </a:prstGeom>
            <a:no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grpSp>
      <p:sp>
        <p:nvSpPr>
          <p:cNvPr id="359" name="Google Shape;359;p21"/>
          <p:cNvSpPr txBox="1"/>
          <p:nvPr/>
        </p:nvSpPr>
        <p:spPr>
          <a:xfrm>
            <a:off x="2274534" y="4114800"/>
            <a:ext cx="4721165" cy="95410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800">
                <a:solidFill>
                  <a:schemeClr val="dk1"/>
                </a:solidFill>
                <a:latin typeface="Calibri"/>
                <a:ea typeface="Calibri"/>
                <a:cs typeface="Calibri"/>
                <a:sym typeface="Calibri"/>
              </a:rPr>
              <a:t>M = {(1,c),(2,b),(3,d),(4,a)}</a:t>
            </a:r>
            <a:r>
              <a:rPr lang="en-US" sz="2800">
                <a:solidFill>
                  <a:schemeClr val="dk1"/>
                </a:solidFill>
                <a:latin typeface="Calibri"/>
                <a:ea typeface="Calibri"/>
                <a:cs typeface="Calibri"/>
                <a:sym typeface="Calibri"/>
              </a:rPr>
              <a:t> is a </a:t>
            </a:r>
            <a:br>
              <a:rPr lang="en-US" sz="2800">
                <a:solidFill>
                  <a:schemeClr val="dk1"/>
                </a:solidFill>
                <a:latin typeface="Calibri"/>
                <a:ea typeface="Calibri"/>
                <a:cs typeface="Calibri"/>
                <a:sym typeface="Calibri"/>
              </a:rPr>
            </a:br>
            <a:r>
              <a:rPr b="1" lang="en-US" sz="2800">
                <a:solidFill>
                  <a:srgbClr val="0000FF"/>
                </a:solidFill>
                <a:latin typeface="Calibri"/>
                <a:ea typeface="Calibri"/>
                <a:cs typeface="Calibri"/>
                <a:sym typeface="Calibri"/>
              </a:rPr>
              <a:t>perfect matching</a:t>
            </a:r>
            <a:endParaRPr sz="2800">
              <a:solidFill>
                <a:srgbClr val="0000FF"/>
              </a:solidFill>
              <a:latin typeface="Calibri"/>
              <a:ea typeface="Calibri"/>
              <a:cs typeface="Calibri"/>
              <a:sym typeface="Calibri"/>
            </a:endParaRPr>
          </a:p>
        </p:txBody>
      </p:sp>
      <p:sp>
        <p:nvSpPr>
          <p:cNvPr id="360" name="Google Shape;360;p21"/>
          <p:cNvSpPr txBox="1"/>
          <p:nvPr/>
        </p:nvSpPr>
        <p:spPr>
          <a:xfrm>
            <a:off x="533400" y="5257800"/>
            <a:ext cx="7924800"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FF0066"/>
                </a:solidFill>
                <a:latin typeface="Arial"/>
                <a:ea typeface="Arial"/>
                <a:cs typeface="Arial"/>
                <a:sym typeface="Arial"/>
              </a:rPr>
              <a:t>Maximal matching</a:t>
            </a:r>
            <a:r>
              <a:rPr lang="en-US" sz="2400">
                <a:solidFill>
                  <a:srgbClr val="FF0066"/>
                </a:solidFill>
                <a:latin typeface="Arial"/>
                <a:ea typeface="Arial"/>
                <a:cs typeface="Arial"/>
                <a:sym typeface="Arial"/>
              </a:rPr>
              <a:t>: </a:t>
            </a:r>
            <a:r>
              <a:rPr lang="en-US" sz="2400">
                <a:solidFill>
                  <a:srgbClr val="0000FF"/>
                </a:solidFill>
                <a:latin typeface="Arial"/>
                <a:ea typeface="Arial"/>
                <a:cs typeface="Arial"/>
                <a:sym typeface="Arial"/>
              </a:rPr>
              <a:t>a matching that contains the largest possible number of matches</a:t>
            </a:r>
            <a:endParaRPr/>
          </a:p>
          <a:p>
            <a:pPr indent="0" lvl="0" marL="0" marR="0" rtl="0" algn="l">
              <a:spcBef>
                <a:spcPts val="0"/>
              </a:spcBef>
              <a:spcAft>
                <a:spcPts val="0"/>
              </a:spcAft>
              <a:buNone/>
            </a:pPr>
            <a:r>
              <a:rPr b="1" lang="en-US" sz="2400">
                <a:solidFill>
                  <a:srgbClr val="FF0066"/>
                </a:solidFill>
                <a:latin typeface="Arial"/>
                <a:ea typeface="Arial"/>
                <a:cs typeface="Arial"/>
                <a:sym typeface="Arial"/>
              </a:rPr>
              <a:t>Perfect matching:</a:t>
            </a:r>
            <a:r>
              <a:rPr lang="en-US" sz="2400">
                <a:solidFill>
                  <a:srgbClr val="FF0066"/>
                </a:solidFill>
                <a:latin typeface="Arial"/>
                <a:ea typeface="Arial"/>
                <a:cs typeface="Arial"/>
                <a:sym typeface="Arial"/>
              </a:rPr>
              <a:t> </a:t>
            </a:r>
            <a:r>
              <a:rPr lang="en-US" sz="2400">
                <a:solidFill>
                  <a:srgbClr val="0000FF"/>
                </a:solidFill>
                <a:latin typeface="Arial"/>
                <a:ea typeface="Arial"/>
                <a:cs typeface="Arial"/>
                <a:sym typeface="Arial"/>
              </a:rPr>
              <a:t>all vertices of the graph are matched</a:t>
            </a:r>
            <a:endParaRPr/>
          </a:p>
        </p:txBody>
      </p:sp>
      <p:sp>
        <p:nvSpPr>
          <p:cNvPr id="361" name="Google Shape;361;p21"/>
          <p:cNvSpPr txBox="1"/>
          <p:nvPr/>
        </p:nvSpPr>
        <p:spPr>
          <a:xfrm>
            <a:off x="5638800" y="3505200"/>
            <a:ext cx="136888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Tahoma"/>
                <a:ea typeface="Tahoma"/>
                <a:cs typeface="Tahoma"/>
                <a:sym typeface="Tahoma"/>
              </a:rPr>
              <a:t>Queries</a:t>
            </a:r>
            <a:endParaRPr/>
          </a:p>
        </p:txBody>
      </p:sp>
      <p:sp>
        <p:nvSpPr>
          <p:cNvPr id="362" name="Google Shape;362;p21"/>
          <p:cNvSpPr txBox="1"/>
          <p:nvPr/>
        </p:nvSpPr>
        <p:spPr>
          <a:xfrm>
            <a:off x="2133600" y="3505200"/>
            <a:ext cx="74892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Tahoma"/>
                <a:ea typeface="Tahoma"/>
                <a:cs typeface="Tahoma"/>
                <a:sym typeface="Tahoma"/>
              </a:rPr>
              <a:t>Ads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22"/>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Matching Algorithm</a:t>
            </a:r>
            <a:endParaRPr/>
          </a:p>
        </p:txBody>
      </p:sp>
      <p:sp>
        <p:nvSpPr>
          <p:cNvPr id="369" name="Google Shape;369;p22"/>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SzPts val="2800"/>
              <a:buChar char="●"/>
            </a:pPr>
            <a:r>
              <a:rPr b="1" lang="en-US">
                <a:solidFill>
                  <a:srgbClr val="FF0066"/>
                </a:solidFill>
              </a:rPr>
              <a:t>Problem:</a:t>
            </a:r>
            <a:r>
              <a:rPr lang="en-US">
                <a:solidFill>
                  <a:schemeClr val="accent3"/>
                </a:solidFill>
              </a:rPr>
              <a:t> </a:t>
            </a:r>
            <a:r>
              <a:rPr b="1" lang="en-US"/>
              <a:t>Find a maximal matching for a given bipartite graph</a:t>
            </a:r>
            <a:endParaRPr/>
          </a:p>
          <a:p>
            <a:pPr indent="-285750" lvl="1" marL="742950" rtl="0" algn="l">
              <a:spcBef>
                <a:spcPts val="480"/>
              </a:spcBef>
              <a:spcAft>
                <a:spcPts val="0"/>
              </a:spcAft>
              <a:buSzPts val="2400"/>
              <a:buChar char="⮚"/>
            </a:pPr>
            <a:r>
              <a:rPr lang="en-US"/>
              <a:t>A perfect one if it exists</a:t>
            </a:r>
            <a:endParaRPr/>
          </a:p>
          <a:p>
            <a:pPr indent="-101600" lvl="8" marL="3886200" rtl="0" algn="l">
              <a:spcBef>
                <a:spcPts val="400"/>
              </a:spcBef>
              <a:spcAft>
                <a:spcPts val="0"/>
              </a:spcAft>
              <a:buClr>
                <a:schemeClr val="dk1"/>
              </a:buClr>
              <a:buSzPts val="2000"/>
              <a:buFont typeface="Times New Roman"/>
              <a:buNone/>
            </a:pPr>
            <a:r>
              <a:t/>
            </a:r>
            <a:endParaRPr/>
          </a:p>
          <a:p>
            <a:pPr indent="-342900" lvl="0" marL="342900" rtl="0" algn="l">
              <a:spcBef>
                <a:spcPts val="560"/>
              </a:spcBef>
              <a:spcAft>
                <a:spcPts val="0"/>
              </a:spcAft>
              <a:buSzPts val="2800"/>
              <a:buChar char="●"/>
            </a:pPr>
            <a:r>
              <a:rPr lang="en-US"/>
              <a:t>There is a polynomial-time offline algorithm based on augmenting paths </a:t>
            </a:r>
            <a:endParaRPr/>
          </a:p>
          <a:p>
            <a:pPr indent="-285750" lvl="1" marL="742950" rtl="0" algn="l">
              <a:spcBef>
                <a:spcPts val="480"/>
              </a:spcBef>
              <a:spcAft>
                <a:spcPts val="0"/>
              </a:spcAft>
              <a:buSzPts val="2000"/>
              <a:buChar char="⮚"/>
            </a:pPr>
            <a:r>
              <a:rPr lang="en-US" sz="2000"/>
              <a:t>Hopcroft &amp; Karp 1973,</a:t>
            </a:r>
            <a:r>
              <a:rPr lang="en-US"/>
              <a:t> </a:t>
            </a:r>
            <a:r>
              <a:rPr lang="en-US" sz="2000"/>
              <a:t>see </a:t>
            </a:r>
            <a:r>
              <a:rPr lang="en-US" sz="2000" u="sng">
                <a:solidFill>
                  <a:schemeClr val="hlink"/>
                </a:solidFill>
                <a:hlinkClick r:id="rId3"/>
              </a:rPr>
              <a:t>http://en.wikipedia.org/wiki/Hopcroft-Karp_algorithm</a:t>
            </a:r>
            <a:endParaRPr/>
          </a:p>
          <a:p>
            <a:pPr indent="-101600" lvl="8" marL="3886200" rtl="0" algn="l">
              <a:spcBef>
                <a:spcPts val="400"/>
              </a:spcBef>
              <a:spcAft>
                <a:spcPts val="0"/>
              </a:spcAft>
              <a:buClr>
                <a:schemeClr val="dk1"/>
              </a:buClr>
              <a:buSzPts val="2000"/>
              <a:buFont typeface="Times New Roman"/>
              <a:buNone/>
            </a:pPr>
            <a:r>
              <a:t/>
            </a:r>
            <a:endParaRPr/>
          </a:p>
          <a:p>
            <a:pPr indent="-342900" lvl="0" marL="342900" rtl="0" algn="l">
              <a:spcBef>
                <a:spcPts val="560"/>
              </a:spcBef>
              <a:spcAft>
                <a:spcPts val="0"/>
              </a:spcAft>
              <a:buSzPts val="2800"/>
              <a:buChar char="●"/>
            </a:pPr>
            <a:r>
              <a:rPr b="1" lang="en-US">
                <a:solidFill>
                  <a:srgbClr val="008000"/>
                </a:solidFill>
              </a:rPr>
              <a:t>But what if we do not know the entire </a:t>
            </a:r>
            <a:br>
              <a:rPr b="1" lang="en-US">
                <a:solidFill>
                  <a:srgbClr val="008000"/>
                </a:solidFill>
              </a:rPr>
            </a:br>
            <a:r>
              <a:rPr b="1" lang="en-US">
                <a:solidFill>
                  <a:srgbClr val="008000"/>
                </a:solidFill>
              </a:rPr>
              <a:t>graph upfront?</a:t>
            </a:r>
            <a:endParaRPr/>
          </a:p>
          <a:p>
            <a:pPr indent="-285750" lvl="1" marL="742950" rtl="0" algn="l">
              <a:spcBef>
                <a:spcPts val="480"/>
              </a:spcBef>
              <a:spcAft>
                <a:spcPts val="0"/>
              </a:spcAft>
              <a:buSzPts val="2400"/>
              <a:buFont typeface="Noto Sans Symbols"/>
              <a:buNone/>
            </a:pPr>
            <a:r>
              <a:t/>
            </a:r>
            <a:endParaRPr/>
          </a:p>
        </p:txBody>
      </p:sp>
      <p:sp>
        <p:nvSpPr>
          <p:cNvPr id="370" name="Google Shape;370;p2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23"/>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Online Graph Matching Problem</a:t>
            </a:r>
            <a:endParaRPr/>
          </a:p>
        </p:txBody>
      </p:sp>
      <p:sp>
        <p:nvSpPr>
          <p:cNvPr id="377" name="Google Shape;377;p23"/>
          <p:cNvSpPr txBox="1"/>
          <p:nvPr>
            <p:ph idx="1" type="body"/>
          </p:nvPr>
        </p:nvSpPr>
        <p:spPr>
          <a:xfrm>
            <a:off x="685800" y="1447800"/>
            <a:ext cx="42672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400"/>
              <a:buChar char="●"/>
            </a:pPr>
            <a:r>
              <a:rPr lang="en-US" sz="2400"/>
              <a:t>Initially, </a:t>
            </a:r>
            <a:r>
              <a:rPr lang="en-US" sz="2400">
                <a:solidFill>
                  <a:srgbClr val="008000"/>
                </a:solidFill>
              </a:rPr>
              <a:t>we are given the set</a:t>
            </a:r>
            <a:r>
              <a:rPr b="1" lang="en-US" sz="2400">
                <a:solidFill>
                  <a:srgbClr val="008000"/>
                </a:solidFill>
              </a:rPr>
              <a:t> ads</a:t>
            </a:r>
            <a:endParaRPr/>
          </a:p>
          <a:p>
            <a:pPr indent="-342900" lvl="0" marL="342900" rtl="0" algn="l">
              <a:spcBef>
                <a:spcPts val="480"/>
              </a:spcBef>
              <a:spcAft>
                <a:spcPts val="0"/>
              </a:spcAft>
              <a:buSzPts val="2400"/>
              <a:buChar char="●"/>
            </a:pPr>
            <a:r>
              <a:rPr lang="en-US" sz="2400"/>
              <a:t>In each </a:t>
            </a:r>
            <a:r>
              <a:rPr b="1" lang="en-US" sz="2400"/>
              <a:t>round</a:t>
            </a:r>
            <a:r>
              <a:rPr lang="en-US" sz="2400"/>
              <a:t>, </a:t>
            </a:r>
            <a:r>
              <a:rPr b="1" lang="en-US" sz="2400">
                <a:solidFill>
                  <a:srgbClr val="D60093"/>
                </a:solidFill>
              </a:rPr>
              <a:t>one set of query terms is added</a:t>
            </a:r>
            <a:endParaRPr/>
          </a:p>
          <a:p>
            <a:pPr indent="-285750" lvl="1" marL="742950" rtl="0" algn="l">
              <a:spcBef>
                <a:spcPts val="400"/>
              </a:spcBef>
              <a:spcAft>
                <a:spcPts val="0"/>
              </a:spcAft>
              <a:buSzPts val="2000"/>
              <a:buChar char="⮚"/>
            </a:pPr>
            <a:r>
              <a:rPr lang="en-US" sz="2000">
                <a:solidFill>
                  <a:srgbClr val="0000FF"/>
                </a:solidFill>
              </a:rPr>
              <a:t>Relevant </a:t>
            </a:r>
            <a:r>
              <a:rPr b="1" lang="en-US" sz="2000">
                <a:solidFill>
                  <a:srgbClr val="0000FF"/>
                </a:solidFill>
              </a:rPr>
              <a:t>edges</a:t>
            </a:r>
            <a:r>
              <a:rPr lang="en-US" sz="2000">
                <a:solidFill>
                  <a:srgbClr val="0000FF"/>
                </a:solidFill>
              </a:rPr>
              <a:t> are revealed</a:t>
            </a:r>
            <a:endParaRPr/>
          </a:p>
          <a:p>
            <a:pPr indent="-285750" lvl="1" marL="742950" rtl="0" algn="l">
              <a:spcBef>
                <a:spcPts val="400"/>
              </a:spcBef>
              <a:spcAft>
                <a:spcPts val="0"/>
              </a:spcAft>
              <a:buSzPts val="2000"/>
              <a:buChar char="⮚"/>
            </a:pPr>
            <a:r>
              <a:rPr lang="en-US" sz="2000">
                <a:solidFill>
                  <a:srgbClr val="0000FF"/>
                </a:solidFill>
              </a:rPr>
              <a:t>Indicate which advertisers have bid on those query terms</a:t>
            </a:r>
            <a:endParaRPr/>
          </a:p>
          <a:p>
            <a:pPr indent="-342900" lvl="0" marL="342900" rtl="0" algn="l">
              <a:spcBef>
                <a:spcPts val="480"/>
              </a:spcBef>
              <a:spcAft>
                <a:spcPts val="0"/>
              </a:spcAft>
              <a:buSzPts val="2400"/>
              <a:buChar char="●"/>
            </a:pPr>
            <a:r>
              <a:rPr b="1" lang="en-US" sz="2400"/>
              <a:t>At that time, we have to decide to either:</a:t>
            </a:r>
            <a:endParaRPr/>
          </a:p>
          <a:p>
            <a:pPr indent="-285750" lvl="1" marL="742950" rtl="0" algn="l">
              <a:spcBef>
                <a:spcPts val="400"/>
              </a:spcBef>
              <a:spcAft>
                <a:spcPts val="0"/>
              </a:spcAft>
              <a:buSzPts val="2000"/>
              <a:buChar char="⮚"/>
            </a:pPr>
            <a:r>
              <a:rPr lang="en-US" sz="2000"/>
              <a:t>Pair the </a:t>
            </a:r>
            <a:r>
              <a:rPr b="1" lang="en-US" sz="2000">
                <a:solidFill>
                  <a:srgbClr val="D60093"/>
                </a:solidFill>
              </a:rPr>
              <a:t>query </a:t>
            </a:r>
            <a:r>
              <a:rPr lang="en-US" sz="2000"/>
              <a:t>with an </a:t>
            </a:r>
            <a:r>
              <a:rPr b="1" lang="en-US" sz="2000">
                <a:solidFill>
                  <a:srgbClr val="008000"/>
                </a:solidFill>
              </a:rPr>
              <a:t>ad</a:t>
            </a:r>
            <a:endParaRPr/>
          </a:p>
          <a:p>
            <a:pPr indent="-285750" lvl="1" marL="742950" rtl="0" algn="l">
              <a:spcBef>
                <a:spcPts val="400"/>
              </a:spcBef>
              <a:spcAft>
                <a:spcPts val="0"/>
              </a:spcAft>
              <a:buSzPts val="2000"/>
              <a:buChar char="⮚"/>
            </a:pPr>
            <a:r>
              <a:rPr lang="en-US" sz="2000"/>
              <a:t>Do not pair the </a:t>
            </a:r>
            <a:r>
              <a:rPr b="1" lang="en-US" sz="2000">
                <a:solidFill>
                  <a:srgbClr val="D60093"/>
                </a:solidFill>
              </a:rPr>
              <a:t>query </a:t>
            </a:r>
            <a:r>
              <a:rPr lang="en-US" sz="2000"/>
              <a:t>with any </a:t>
            </a:r>
            <a:r>
              <a:rPr b="1" lang="en-US" sz="2000">
                <a:solidFill>
                  <a:srgbClr val="008000"/>
                </a:solidFill>
              </a:rPr>
              <a:t>ad</a:t>
            </a:r>
            <a:endParaRPr/>
          </a:p>
          <a:p>
            <a:pPr indent="-114300" lvl="8" marL="3886200" rtl="0" algn="l">
              <a:spcBef>
                <a:spcPts val="360"/>
              </a:spcBef>
              <a:spcAft>
                <a:spcPts val="0"/>
              </a:spcAft>
              <a:buClr>
                <a:schemeClr val="dk1"/>
              </a:buClr>
              <a:buSzPts val="1800"/>
              <a:buFont typeface="Times New Roman"/>
              <a:buNone/>
            </a:pPr>
            <a:r>
              <a:t/>
            </a:r>
            <a:endParaRPr sz="1800"/>
          </a:p>
        </p:txBody>
      </p:sp>
      <p:sp>
        <p:nvSpPr>
          <p:cNvPr id="378" name="Google Shape;378;p2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79" name="Google Shape;379;p23"/>
          <p:cNvSpPr/>
          <p:nvPr/>
        </p:nvSpPr>
        <p:spPr>
          <a:xfrm>
            <a:off x="5867400" y="248285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380" name="Google Shape;380;p23"/>
          <p:cNvSpPr/>
          <p:nvPr/>
        </p:nvSpPr>
        <p:spPr>
          <a:xfrm>
            <a:off x="5867400" y="301625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381" name="Google Shape;381;p23"/>
          <p:cNvSpPr/>
          <p:nvPr/>
        </p:nvSpPr>
        <p:spPr>
          <a:xfrm>
            <a:off x="5867400" y="354965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382" name="Google Shape;382;p23"/>
          <p:cNvSpPr/>
          <p:nvPr/>
        </p:nvSpPr>
        <p:spPr>
          <a:xfrm>
            <a:off x="5867400" y="408305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383" name="Google Shape;383;p23"/>
          <p:cNvSpPr txBox="1"/>
          <p:nvPr/>
        </p:nvSpPr>
        <p:spPr>
          <a:xfrm>
            <a:off x="5537200" y="2330450"/>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1</a:t>
            </a:r>
            <a:endParaRPr/>
          </a:p>
        </p:txBody>
      </p:sp>
      <p:sp>
        <p:nvSpPr>
          <p:cNvPr id="384" name="Google Shape;384;p23"/>
          <p:cNvSpPr txBox="1"/>
          <p:nvPr/>
        </p:nvSpPr>
        <p:spPr>
          <a:xfrm>
            <a:off x="5562600" y="2895600"/>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2</a:t>
            </a:r>
            <a:endParaRPr/>
          </a:p>
        </p:txBody>
      </p:sp>
      <p:sp>
        <p:nvSpPr>
          <p:cNvPr id="385" name="Google Shape;385;p23"/>
          <p:cNvSpPr txBox="1"/>
          <p:nvPr/>
        </p:nvSpPr>
        <p:spPr>
          <a:xfrm>
            <a:off x="5537200" y="3429000"/>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3</a:t>
            </a:r>
            <a:endParaRPr/>
          </a:p>
        </p:txBody>
      </p:sp>
      <p:sp>
        <p:nvSpPr>
          <p:cNvPr id="386" name="Google Shape;386;p23"/>
          <p:cNvSpPr txBox="1"/>
          <p:nvPr/>
        </p:nvSpPr>
        <p:spPr>
          <a:xfrm>
            <a:off x="5537200" y="3962400"/>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4</a:t>
            </a:r>
            <a:endParaRPr/>
          </a:p>
        </p:txBody>
      </p:sp>
      <p:grpSp>
        <p:nvGrpSpPr>
          <p:cNvPr id="387" name="Google Shape;387;p23"/>
          <p:cNvGrpSpPr/>
          <p:nvPr/>
        </p:nvGrpSpPr>
        <p:grpSpPr>
          <a:xfrm>
            <a:off x="6019800" y="2286000"/>
            <a:ext cx="1752600" cy="1873250"/>
            <a:chOff x="1296" y="1028"/>
            <a:chExt cx="1104" cy="1180"/>
          </a:xfrm>
        </p:grpSpPr>
        <p:grpSp>
          <p:nvGrpSpPr>
            <p:cNvPr id="388" name="Google Shape;388;p23"/>
            <p:cNvGrpSpPr/>
            <p:nvPr/>
          </p:nvGrpSpPr>
          <p:grpSpPr>
            <a:xfrm>
              <a:off x="1296" y="1152"/>
              <a:ext cx="912" cy="1056"/>
              <a:chOff x="1296" y="1152"/>
              <a:chExt cx="912" cy="1056"/>
            </a:xfrm>
          </p:grpSpPr>
          <p:sp>
            <p:nvSpPr>
              <p:cNvPr id="389" name="Google Shape;389;p23"/>
              <p:cNvSpPr/>
              <p:nvPr/>
            </p:nvSpPr>
            <p:spPr>
              <a:xfrm>
                <a:off x="2112" y="1152"/>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cxnSp>
            <p:nvCxnSpPr>
              <p:cNvPr id="390" name="Google Shape;390;p23"/>
              <p:cNvCxnSpPr/>
              <p:nvPr/>
            </p:nvCxnSpPr>
            <p:spPr>
              <a:xfrm>
                <a:off x="1296" y="1200"/>
                <a:ext cx="816" cy="0"/>
              </a:xfrm>
              <a:prstGeom prst="straightConnector1">
                <a:avLst/>
              </a:prstGeom>
              <a:noFill/>
              <a:ln cap="flat" cmpd="sng" w="9525">
                <a:solidFill>
                  <a:schemeClr val="dk1"/>
                </a:solidFill>
                <a:prstDash val="solid"/>
                <a:round/>
                <a:headEnd len="med" w="med" type="none"/>
                <a:tailEnd len="med" w="med" type="none"/>
              </a:ln>
            </p:spPr>
          </p:cxnSp>
          <p:cxnSp>
            <p:nvCxnSpPr>
              <p:cNvPr id="391" name="Google Shape;391;p23"/>
              <p:cNvCxnSpPr/>
              <p:nvPr/>
            </p:nvCxnSpPr>
            <p:spPr>
              <a:xfrm flipH="1" rot="10800000">
                <a:off x="1296" y="1248"/>
                <a:ext cx="816" cy="960"/>
              </a:xfrm>
              <a:prstGeom prst="straightConnector1">
                <a:avLst/>
              </a:prstGeom>
              <a:noFill/>
              <a:ln cap="flat" cmpd="sng" w="9525">
                <a:solidFill>
                  <a:schemeClr val="dk1"/>
                </a:solidFill>
                <a:prstDash val="solid"/>
                <a:round/>
                <a:headEnd len="med" w="med" type="none"/>
                <a:tailEnd len="med" w="med" type="none"/>
              </a:ln>
            </p:spPr>
          </p:cxnSp>
        </p:grpSp>
        <p:sp>
          <p:nvSpPr>
            <p:cNvPr id="392" name="Google Shape;392;p23"/>
            <p:cNvSpPr txBox="1"/>
            <p:nvPr/>
          </p:nvSpPr>
          <p:spPr>
            <a:xfrm>
              <a:off x="2198" y="1028"/>
              <a:ext cx="202" cy="2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a</a:t>
              </a:r>
              <a:endParaRPr/>
            </a:p>
          </p:txBody>
        </p:sp>
      </p:grpSp>
      <p:grpSp>
        <p:nvGrpSpPr>
          <p:cNvPr id="393" name="Google Shape;393;p23"/>
          <p:cNvGrpSpPr/>
          <p:nvPr/>
        </p:nvGrpSpPr>
        <p:grpSpPr>
          <a:xfrm>
            <a:off x="6019801" y="2895600"/>
            <a:ext cx="1757363" cy="730250"/>
            <a:chOff x="1296" y="1412"/>
            <a:chExt cx="1107" cy="460"/>
          </a:xfrm>
        </p:grpSpPr>
        <p:sp>
          <p:nvSpPr>
            <p:cNvPr id="394" name="Google Shape;394;p23"/>
            <p:cNvSpPr/>
            <p:nvPr/>
          </p:nvSpPr>
          <p:spPr>
            <a:xfrm>
              <a:off x="2112" y="1488"/>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cxnSp>
          <p:nvCxnSpPr>
            <p:cNvPr id="395" name="Google Shape;395;p23"/>
            <p:cNvCxnSpPr/>
            <p:nvPr/>
          </p:nvCxnSpPr>
          <p:spPr>
            <a:xfrm>
              <a:off x="1296" y="1536"/>
              <a:ext cx="816" cy="0"/>
            </a:xfrm>
            <a:prstGeom prst="straightConnector1">
              <a:avLst/>
            </a:prstGeom>
            <a:noFill/>
            <a:ln cap="flat" cmpd="sng" w="9525">
              <a:solidFill>
                <a:schemeClr val="dk1"/>
              </a:solidFill>
              <a:prstDash val="solid"/>
              <a:round/>
              <a:headEnd len="med" w="med" type="none"/>
              <a:tailEnd len="med" w="med" type="none"/>
            </a:ln>
          </p:spPr>
        </p:cxnSp>
        <p:cxnSp>
          <p:nvCxnSpPr>
            <p:cNvPr id="396" name="Google Shape;396;p23"/>
            <p:cNvCxnSpPr/>
            <p:nvPr/>
          </p:nvCxnSpPr>
          <p:spPr>
            <a:xfrm flipH="1" rot="10800000">
              <a:off x="1296" y="1536"/>
              <a:ext cx="816" cy="336"/>
            </a:xfrm>
            <a:prstGeom prst="straightConnector1">
              <a:avLst/>
            </a:prstGeom>
            <a:noFill/>
            <a:ln cap="flat" cmpd="sng" w="9525">
              <a:solidFill>
                <a:schemeClr val="dk1"/>
              </a:solidFill>
              <a:prstDash val="solid"/>
              <a:round/>
              <a:headEnd len="med" w="med" type="none"/>
              <a:tailEnd len="med" w="med" type="none"/>
            </a:ln>
          </p:spPr>
        </p:cxnSp>
        <p:sp>
          <p:nvSpPr>
            <p:cNvPr id="397" name="Google Shape;397;p23"/>
            <p:cNvSpPr txBox="1"/>
            <p:nvPr/>
          </p:nvSpPr>
          <p:spPr>
            <a:xfrm>
              <a:off x="2198" y="1412"/>
              <a:ext cx="205"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b</a:t>
              </a:r>
              <a:endParaRPr/>
            </a:p>
          </p:txBody>
        </p:sp>
      </p:grpSp>
      <p:grpSp>
        <p:nvGrpSpPr>
          <p:cNvPr id="398" name="Google Shape;398;p23"/>
          <p:cNvGrpSpPr/>
          <p:nvPr/>
        </p:nvGrpSpPr>
        <p:grpSpPr>
          <a:xfrm>
            <a:off x="6019800" y="2635250"/>
            <a:ext cx="1760538" cy="1131888"/>
            <a:chOff x="1296" y="1248"/>
            <a:chExt cx="1109" cy="713"/>
          </a:xfrm>
        </p:grpSpPr>
        <p:sp>
          <p:nvSpPr>
            <p:cNvPr id="399" name="Google Shape;399;p23"/>
            <p:cNvSpPr/>
            <p:nvPr/>
          </p:nvSpPr>
          <p:spPr>
            <a:xfrm>
              <a:off x="2064" y="1776"/>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cxnSp>
          <p:nvCxnSpPr>
            <p:cNvPr id="400" name="Google Shape;400;p23"/>
            <p:cNvCxnSpPr/>
            <p:nvPr/>
          </p:nvCxnSpPr>
          <p:spPr>
            <a:xfrm>
              <a:off x="1296" y="1248"/>
              <a:ext cx="781" cy="546"/>
            </a:xfrm>
            <a:prstGeom prst="straightConnector1">
              <a:avLst/>
            </a:prstGeom>
            <a:noFill/>
            <a:ln cap="flat" cmpd="sng" w="9525">
              <a:solidFill>
                <a:schemeClr val="dk1"/>
              </a:solidFill>
              <a:prstDash val="solid"/>
              <a:round/>
              <a:headEnd len="med" w="med" type="none"/>
              <a:tailEnd len="med" w="med" type="none"/>
            </a:ln>
          </p:spPr>
        </p:cxnSp>
        <p:sp>
          <p:nvSpPr>
            <p:cNvPr id="401" name="Google Shape;401;p23"/>
            <p:cNvSpPr txBox="1"/>
            <p:nvPr/>
          </p:nvSpPr>
          <p:spPr>
            <a:xfrm>
              <a:off x="2208" y="1728"/>
              <a:ext cx="197"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c</a:t>
              </a:r>
              <a:endParaRPr/>
            </a:p>
          </p:txBody>
        </p:sp>
      </p:grpSp>
      <p:grpSp>
        <p:nvGrpSpPr>
          <p:cNvPr id="402" name="Google Shape;402;p23"/>
          <p:cNvGrpSpPr/>
          <p:nvPr/>
        </p:nvGrpSpPr>
        <p:grpSpPr>
          <a:xfrm>
            <a:off x="6019801" y="3625850"/>
            <a:ext cx="1773238" cy="706438"/>
            <a:chOff x="1296" y="1872"/>
            <a:chExt cx="1117" cy="445"/>
          </a:xfrm>
        </p:grpSpPr>
        <p:sp>
          <p:nvSpPr>
            <p:cNvPr id="403" name="Google Shape;403;p23"/>
            <p:cNvSpPr/>
            <p:nvPr/>
          </p:nvSpPr>
          <p:spPr>
            <a:xfrm>
              <a:off x="2112" y="2160"/>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cxnSp>
          <p:nvCxnSpPr>
            <p:cNvPr id="404" name="Google Shape;404;p23"/>
            <p:cNvCxnSpPr/>
            <p:nvPr/>
          </p:nvCxnSpPr>
          <p:spPr>
            <a:xfrm>
              <a:off x="1296" y="1872"/>
              <a:ext cx="816" cy="336"/>
            </a:xfrm>
            <a:prstGeom prst="straightConnector1">
              <a:avLst/>
            </a:prstGeom>
            <a:noFill/>
            <a:ln cap="flat" cmpd="sng" w="9525">
              <a:solidFill>
                <a:schemeClr val="dk1"/>
              </a:solidFill>
              <a:prstDash val="solid"/>
              <a:round/>
              <a:headEnd len="med" w="med" type="none"/>
              <a:tailEnd len="med" w="med" type="none"/>
            </a:ln>
          </p:spPr>
        </p:cxnSp>
        <p:sp>
          <p:nvSpPr>
            <p:cNvPr id="405" name="Google Shape;405;p23"/>
            <p:cNvSpPr txBox="1"/>
            <p:nvPr/>
          </p:nvSpPr>
          <p:spPr>
            <a:xfrm>
              <a:off x="2208" y="2084"/>
              <a:ext cx="205"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d</a:t>
              </a:r>
              <a:endParaRPr/>
            </a:p>
          </p:txBody>
        </p:sp>
      </p:grpSp>
      <p:sp>
        <p:nvSpPr>
          <p:cNvPr id="406" name="Google Shape;406;p23"/>
          <p:cNvSpPr/>
          <p:nvPr/>
        </p:nvSpPr>
        <p:spPr>
          <a:xfrm>
            <a:off x="7337425" y="2692400"/>
            <a:ext cx="184150" cy="36671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407" name="Google Shape;407;p23"/>
          <p:cNvSpPr txBox="1"/>
          <p:nvPr/>
        </p:nvSpPr>
        <p:spPr>
          <a:xfrm>
            <a:off x="6288658" y="4846637"/>
            <a:ext cx="81785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(1,a)</a:t>
            </a:r>
            <a:endParaRPr/>
          </a:p>
        </p:txBody>
      </p:sp>
      <p:sp>
        <p:nvSpPr>
          <p:cNvPr id="408" name="Google Shape;408;p23"/>
          <p:cNvSpPr txBox="1"/>
          <p:nvPr/>
        </p:nvSpPr>
        <p:spPr>
          <a:xfrm>
            <a:off x="6288658" y="5210175"/>
            <a:ext cx="83388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(2,b)</a:t>
            </a:r>
            <a:endParaRPr/>
          </a:p>
        </p:txBody>
      </p:sp>
      <p:sp>
        <p:nvSpPr>
          <p:cNvPr id="409" name="Google Shape;409;p23"/>
          <p:cNvSpPr txBox="1"/>
          <p:nvPr/>
        </p:nvSpPr>
        <p:spPr>
          <a:xfrm>
            <a:off x="6288658" y="5591175"/>
            <a:ext cx="83388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(3,d)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87"/>
                                        </p:tgtEl>
                                        <p:attrNameLst>
                                          <p:attrName>style.visibility</p:attrName>
                                        </p:attrNameLst>
                                      </p:cBhvr>
                                      <p:to>
                                        <p:strVal val="visible"/>
                                      </p:to>
                                    </p:set>
                                    <p:anim calcmode="lin" valueType="num">
                                      <p:cBhvr additive="base">
                                        <p:cTn dur="500"/>
                                        <p:tgtEl>
                                          <p:spTgt spid="38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93"/>
                                        </p:tgtEl>
                                        <p:attrNameLst>
                                          <p:attrName>style.visibility</p:attrName>
                                        </p:attrNameLst>
                                      </p:cBhvr>
                                      <p:to>
                                        <p:strVal val="visible"/>
                                      </p:to>
                                    </p:set>
                                    <p:anim calcmode="lin" valueType="num">
                                      <p:cBhvr additive="base">
                                        <p:cTn dur="500"/>
                                        <p:tgtEl>
                                          <p:spTgt spid="39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98"/>
                                        </p:tgtEl>
                                        <p:attrNameLst>
                                          <p:attrName>style.visibility</p:attrName>
                                        </p:attrNameLst>
                                      </p:cBhvr>
                                      <p:to>
                                        <p:strVal val="visible"/>
                                      </p:to>
                                    </p:set>
                                    <p:anim calcmode="lin" valueType="num">
                                      <p:cBhvr additive="base">
                                        <p:cTn dur="500"/>
                                        <p:tgtEl>
                                          <p:spTgt spid="39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2"/>
                                        </p:tgtEl>
                                        <p:attrNameLst>
                                          <p:attrName>style.visibility</p:attrName>
                                        </p:attrNameLst>
                                      </p:cBhvr>
                                      <p:to>
                                        <p:strVal val="visible"/>
                                      </p:to>
                                    </p:set>
                                    <p:anim calcmode="lin" valueType="num">
                                      <p:cBhvr additive="base">
                                        <p:cTn dur="500"/>
                                        <p:tgtEl>
                                          <p:spTgt spid="40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7"/>
                                        </p:tgtEl>
                                        <p:attrNameLst>
                                          <p:attrName>style.visibility</p:attrName>
                                        </p:attrNameLst>
                                      </p:cBhvr>
                                      <p:to>
                                        <p:strVal val="visible"/>
                                      </p:to>
                                    </p:set>
                                    <p:anim calcmode="lin" valueType="num">
                                      <p:cBhvr additive="base">
                                        <p:cTn dur="500"/>
                                        <p:tgtEl>
                                          <p:spTgt spid="40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8"/>
                                        </p:tgtEl>
                                        <p:attrNameLst>
                                          <p:attrName>style.visibility</p:attrName>
                                        </p:attrNameLst>
                                      </p:cBhvr>
                                      <p:to>
                                        <p:strVal val="visible"/>
                                      </p:to>
                                    </p:set>
                                    <p:anim calcmode="lin" valueType="num">
                                      <p:cBhvr additive="base">
                                        <p:cTn dur="500"/>
                                        <p:tgtEl>
                                          <p:spTgt spid="40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409"/>
                                        </p:tgtEl>
                                        <p:attrNameLst>
                                          <p:attrName>style.visibility</p:attrName>
                                        </p:attrNameLst>
                                      </p:cBhvr>
                                      <p:to>
                                        <p:strVal val="visible"/>
                                      </p:to>
                                    </p:set>
                                    <p:anim calcmode="lin" valueType="num">
                                      <p:cBhvr additive="base">
                                        <p:cTn dur="500"/>
                                        <p:tgtEl>
                                          <p:spTgt spid="40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24"/>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Greedy Algorithm</a:t>
            </a:r>
            <a:endParaRPr/>
          </a:p>
        </p:txBody>
      </p:sp>
      <p:sp>
        <p:nvSpPr>
          <p:cNvPr id="416" name="Google Shape;416;p24"/>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800"/>
              <a:buChar char="●"/>
            </a:pPr>
            <a:r>
              <a:rPr b="1" lang="en-US">
                <a:solidFill>
                  <a:srgbClr val="D60093"/>
                </a:solidFill>
              </a:rPr>
              <a:t>Greedy algorithm for the online graph </a:t>
            </a:r>
            <a:br>
              <a:rPr b="1" lang="en-US">
                <a:solidFill>
                  <a:srgbClr val="D60093"/>
                </a:solidFill>
              </a:rPr>
            </a:br>
            <a:r>
              <a:rPr b="1" lang="en-US">
                <a:solidFill>
                  <a:srgbClr val="D60093"/>
                </a:solidFill>
              </a:rPr>
              <a:t>matching problem:</a:t>
            </a:r>
            <a:endParaRPr/>
          </a:p>
          <a:p>
            <a:pPr indent="-285750" lvl="1" marL="742950" rtl="0" algn="l">
              <a:spcBef>
                <a:spcPts val="480"/>
              </a:spcBef>
              <a:spcAft>
                <a:spcPts val="0"/>
              </a:spcAft>
              <a:buSzPts val="2400"/>
              <a:buChar char="⮚"/>
            </a:pPr>
            <a:r>
              <a:rPr lang="en-US"/>
              <a:t>Pair the new query with </a:t>
            </a:r>
            <a:r>
              <a:rPr b="1" lang="en-US"/>
              <a:t>any</a:t>
            </a:r>
            <a:r>
              <a:rPr lang="en-US"/>
              <a:t> eligible ad</a:t>
            </a:r>
            <a:endParaRPr/>
          </a:p>
          <a:p>
            <a:pPr indent="-228600" lvl="2" marL="1143000" rtl="0" algn="l">
              <a:spcBef>
                <a:spcPts val="440"/>
              </a:spcBef>
              <a:spcAft>
                <a:spcPts val="0"/>
              </a:spcAft>
              <a:buSzPts val="2200"/>
              <a:buFont typeface="Calibri"/>
              <a:buChar char="•"/>
            </a:pPr>
            <a:r>
              <a:rPr lang="en-US"/>
              <a:t>If there is none, do not pair query</a:t>
            </a:r>
            <a:endParaRPr/>
          </a:p>
          <a:p>
            <a:pPr indent="-101600" lvl="8" marL="3886200" rtl="0" algn="l">
              <a:spcBef>
                <a:spcPts val="400"/>
              </a:spcBef>
              <a:spcAft>
                <a:spcPts val="0"/>
              </a:spcAft>
              <a:buClr>
                <a:schemeClr val="dk1"/>
              </a:buClr>
              <a:buSzPts val="2000"/>
              <a:buFont typeface="Times New Roman"/>
              <a:buNone/>
            </a:pPr>
            <a:r>
              <a:t/>
            </a:r>
            <a:endParaRPr/>
          </a:p>
          <a:p>
            <a:pPr indent="-342900" lvl="0" marL="342900" rtl="0" algn="l">
              <a:spcBef>
                <a:spcPts val="560"/>
              </a:spcBef>
              <a:spcAft>
                <a:spcPts val="0"/>
              </a:spcAft>
              <a:buSzPts val="2800"/>
              <a:buChar char="●"/>
            </a:pPr>
            <a:r>
              <a:rPr b="1" lang="en-US">
                <a:solidFill>
                  <a:srgbClr val="008000"/>
                </a:solidFill>
              </a:rPr>
              <a:t>How good is the algorithm?</a:t>
            </a:r>
            <a:endParaRPr/>
          </a:p>
        </p:txBody>
      </p:sp>
      <p:sp>
        <p:nvSpPr>
          <p:cNvPr id="417" name="Google Shape;417;p2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25"/>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Competitive Ratio</a:t>
            </a:r>
            <a:endParaRPr/>
          </a:p>
        </p:txBody>
      </p:sp>
      <p:sp>
        <p:nvSpPr>
          <p:cNvPr id="424" name="Google Shape;424;p25"/>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800"/>
              <a:buChar char="●"/>
            </a:pPr>
            <a:r>
              <a:rPr lang="en-US"/>
              <a:t>For input </a:t>
            </a:r>
            <a:r>
              <a:rPr b="1" i="1" lang="en-US"/>
              <a:t>I</a:t>
            </a:r>
            <a:r>
              <a:rPr lang="en-US"/>
              <a:t>, suppose greedy produces matching </a:t>
            </a:r>
            <a:r>
              <a:rPr b="1" i="1" lang="en-US"/>
              <a:t>M</a:t>
            </a:r>
            <a:r>
              <a:rPr b="1" baseline="-25000" i="1" lang="en-US"/>
              <a:t>greedy</a:t>
            </a:r>
            <a:r>
              <a:rPr lang="en-US"/>
              <a:t> while an optimal matching is </a:t>
            </a:r>
            <a:r>
              <a:rPr b="1" i="1" lang="en-US"/>
              <a:t>M</a:t>
            </a:r>
            <a:r>
              <a:rPr b="1" baseline="-25000" i="1" lang="en-US"/>
              <a:t>opt</a:t>
            </a:r>
            <a:endParaRPr b="1" baseline="-25000" i="1"/>
          </a:p>
          <a:p>
            <a:pPr indent="-342900" lvl="0" marL="342900" rtl="0" algn="l">
              <a:spcBef>
                <a:spcPts val="560"/>
              </a:spcBef>
              <a:spcAft>
                <a:spcPts val="0"/>
              </a:spcAft>
              <a:buSzPts val="2800"/>
              <a:buFont typeface="Noto Sans Symbols"/>
              <a:buNone/>
            </a:pPr>
            <a:r>
              <a:t/>
            </a:r>
            <a:endParaRPr sz="2800"/>
          </a:p>
          <a:p>
            <a:pPr indent="-342900" lvl="0" marL="342900" rtl="0" algn="l">
              <a:spcBef>
                <a:spcPts val="560"/>
              </a:spcBef>
              <a:spcAft>
                <a:spcPts val="0"/>
              </a:spcAft>
              <a:buSzPts val="2800"/>
              <a:buFont typeface="Noto Sans Symbols"/>
              <a:buNone/>
            </a:pPr>
            <a:r>
              <a:rPr b="1" lang="en-US">
                <a:solidFill>
                  <a:srgbClr val="0000FF"/>
                </a:solidFill>
              </a:rPr>
              <a:t>Competitive ratio = </a:t>
            </a:r>
            <a:endParaRPr/>
          </a:p>
          <a:p>
            <a:pPr indent="-342900" lvl="0" marL="342900" rtl="0" algn="l">
              <a:spcBef>
                <a:spcPts val="560"/>
              </a:spcBef>
              <a:spcAft>
                <a:spcPts val="0"/>
              </a:spcAft>
              <a:buSzPts val="2800"/>
              <a:buFont typeface="Noto Sans Symbols"/>
              <a:buNone/>
            </a:pPr>
            <a:r>
              <a:rPr b="1" lang="en-US">
                <a:solidFill>
                  <a:srgbClr val="0000FF"/>
                </a:solidFill>
              </a:rPr>
              <a:t>			</a:t>
            </a:r>
            <a:r>
              <a:rPr b="1" i="1" lang="en-US">
                <a:solidFill>
                  <a:srgbClr val="0000FF"/>
                </a:solidFill>
              </a:rPr>
              <a:t>min</a:t>
            </a:r>
            <a:r>
              <a:rPr b="1" baseline="-25000" i="1" lang="en-US">
                <a:solidFill>
                  <a:srgbClr val="0000FF"/>
                </a:solidFill>
              </a:rPr>
              <a:t>all possible inputs I</a:t>
            </a:r>
            <a:r>
              <a:rPr b="1" i="1" lang="en-US">
                <a:solidFill>
                  <a:srgbClr val="0000FF"/>
                </a:solidFill>
              </a:rPr>
              <a:t> (</a:t>
            </a:r>
            <a:r>
              <a:rPr b="1" lang="en-US">
                <a:solidFill>
                  <a:srgbClr val="0000FF"/>
                </a:solidFill>
              </a:rPr>
              <a:t>|</a:t>
            </a:r>
            <a:r>
              <a:rPr b="1" i="1" lang="en-US">
                <a:solidFill>
                  <a:srgbClr val="0000FF"/>
                </a:solidFill>
              </a:rPr>
              <a:t>M</a:t>
            </a:r>
            <a:r>
              <a:rPr b="1" baseline="-25000" i="1" lang="en-US">
                <a:solidFill>
                  <a:srgbClr val="0000FF"/>
                </a:solidFill>
              </a:rPr>
              <a:t>greedy</a:t>
            </a:r>
            <a:r>
              <a:rPr b="1" lang="en-US">
                <a:solidFill>
                  <a:srgbClr val="0000FF"/>
                </a:solidFill>
              </a:rPr>
              <a:t>| </a:t>
            </a:r>
            <a:r>
              <a:rPr b="1" i="1" lang="en-US">
                <a:solidFill>
                  <a:srgbClr val="0000FF"/>
                </a:solidFill>
              </a:rPr>
              <a:t>/ </a:t>
            </a:r>
            <a:r>
              <a:rPr b="1" lang="en-US">
                <a:solidFill>
                  <a:srgbClr val="0000FF"/>
                </a:solidFill>
              </a:rPr>
              <a:t>|</a:t>
            </a:r>
            <a:r>
              <a:rPr b="1" i="1" lang="en-US">
                <a:solidFill>
                  <a:srgbClr val="0000FF"/>
                </a:solidFill>
              </a:rPr>
              <a:t>M</a:t>
            </a:r>
            <a:r>
              <a:rPr b="1" baseline="-25000" i="1" lang="en-US">
                <a:solidFill>
                  <a:srgbClr val="0000FF"/>
                </a:solidFill>
              </a:rPr>
              <a:t>opt</a:t>
            </a:r>
            <a:r>
              <a:rPr b="1" lang="en-US">
                <a:solidFill>
                  <a:srgbClr val="0000FF"/>
                </a:solidFill>
              </a:rPr>
              <a:t>|</a:t>
            </a:r>
            <a:r>
              <a:rPr b="1" i="1" lang="en-US">
                <a:solidFill>
                  <a:srgbClr val="0000FF"/>
                </a:solidFill>
              </a:rPr>
              <a:t>)</a:t>
            </a:r>
            <a:endParaRPr/>
          </a:p>
          <a:p>
            <a:pPr indent="-342900" lvl="0" marL="342900" rtl="0" algn="l">
              <a:spcBef>
                <a:spcPts val="400"/>
              </a:spcBef>
              <a:spcAft>
                <a:spcPts val="0"/>
              </a:spcAft>
              <a:buSzPts val="2000"/>
              <a:buFont typeface="Noto Sans Symbols"/>
              <a:buNone/>
            </a:pPr>
            <a:r>
              <a:t/>
            </a:r>
            <a:endParaRPr b="1" sz="2000">
              <a:solidFill>
                <a:srgbClr val="0000FF"/>
              </a:solidFill>
            </a:endParaRPr>
          </a:p>
          <a:p>
            <a:pPr indent="-342900" lvl="0" marL="342900" rtl="0" algn="l">
              <a:spcBef>
                <a:spcPts val="480"/>
              </a:spcBef>
              <a:spcAft>
                <a:spcPts val="0"/>
              </a:spcAft>
              <a:buSzPts val="2400"/>
              <a:buFont typeface="Noto Sans Symbols"/>
              <a:buNone/>
            </a:pPr>
            <a:r>
              <a:rPr b="1" lang="en-US" sz="2400">
                <a:solidFill>
                  <a:srgbClr val="008000"/>
                </a:solidFill>
              </a:rPr>
              <a:t>greedy’s </a:t>
            </a:r>
            <a:r>
              <a:rPr b="1" lang="en-US" sz="2400" u="sng">
                <a:solidFill>
                  <a:srgbClr val="008000"/>
                </a:solidFill>
              </a:rPr>
              <a:t>worst</a:t>
            </a:r>
            <a:r>
              <a:rPr b="1" lang="en-US" sz="2400">
                <a:solidFill>
                  <a:srgbClr val="008000"/>
                </a:solidFill>
              </a:rPr>
              <a:t> performance </a:t>
            </a:r>
            <a:r>
              <a:rPr b="1" lang="en-US" sz="2400" u="sng">
                <a:solidFill>
                  <a:srgbClr val="008000"/>
                </a:solidFill>
              </a:rPr>
              <a:t>over all possible</a:t>
            </a:r>
            <a:r>
              <a:rPr b="1" lang="en-US" sz="2400">
                <a:solidFill>
                  <a:srgbClr val="008000"/>
                </a:solidFill>
              </a:rPr>
              <a:t> inputs </a:t>
            </a:r>
            <a:r>
              <a:rPr b="1" i="1" lang="en-US" sz="2400">
                <a:solidFill>
                  <a:srgbClr val="008000"/>
                </a:solidFill>
              </a:rPr>
              <a:t>I</a:t>
            </a:r>
            <a:endParaRPr b="1" sz="2400">
              <a:solidFill>
                <a:srgbClr val="008000"/>
              </a:solidFill>
            </a:endParaRPr>
          </a:p>
        </p:txBody>
      </p:sp>
      <p:sp>
        <p:nvSpPr>
          <p:cNvPr id="425" name="Google Shape;425;p2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6"/>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Analyzing the Greedy Algorithm</a:t>
            </a:r>
            <a:endParaRPr/>
          </a:p>
        </p:txBody>
      </p:sp>
      <p:sp>
        <p:nvSpPr>
          <p:cNvPr id="432" name="Google Shape;432;p26"/>
          <p:cNvSpPr txBox="1"/>
          <p:nvPr>
            <p:ph idx="1" type="body"/>
          </p:nvPr>
        </p:nvSpPr>
        <p:spPr>
          <a:xfrm>
            <a:off x="457200" y="1295400"/>
            <a:ext cx="8686800" cy="5257801"/>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2400"/>
              <a:buChar char="●"/>
            </a:pPr>
            <a:r>
              <a:rPr lang="en-US" sz="2400">
                <a:solidFill>
                  <a:srgbClr val="0000FF"/>
                </a:solidFill>
              </a:rPr>
              <a:t>Consider a case: </a:t>
            </a:r>
            <a:r>
              <a:rPr b="1" i="1" lang="en-US" sz="2400">
                <a:solidFill>
                  <a:srgbClr val="0000FF"/>
                </a:solidFill>
              </a:rPr>
              <a:t>M</a:t>
            </a:r>
            <a:r>
              <a:rPr b="1" baseline="-25000" i="1" lang="en-US" sz="2400">
                <a:solidFill>
                  <a:srgbClr val="0000FF"/>
                </a:solidFill>
              </a:rPr>
              <a:t>greedy</a:t>
            </a:r>
            <a:r>
              <a:rPr b="1" lang="en-US" sz="2400">
                <a:solidFill>
                  <a:srgbClr val="0000FF"/>
                </a:solidFill>
              </a:rPr>
              <a:t>≠ </a:t>
            </a:r>
            <a:r>
              <a:rPr b="1" i="1" lang="en-US" sz="2400">
                <a:solidFill>
                  <a:srgbClr val="0000FF"/>
                </a:solidFill>
              </a:rPr>
              <a:t>M</a:t>
            </a:r>
            <a:r>
              <a:rPr b="1" baseline="-25000" i="1" lang="en-US" sz="2400">
                <a:solidFill>
                  <a:srgbClr val="0000FF"/>
                </a:solidFill>
              </a:rPr>
              <a:t>opt</a:t>
            </a:r>
            <a:endParaRPr sz="2400">
              <a:solidFill>
                <a:srgbClr val="0000FF"/>
              </a:solidFill>
            </a:endParaRPr>
          </a:p>
          <a:p>
            <a:pPr indent="-342900" lvl="0" marL="342900" rtl="0" algn="l">
              <a:spcBef>
                <a:spcPts val="480"/>
              </a:spcBef>
              <a:spcAft>
                <a:spcPts val="0"/>
              </a:spcAft>
              <a:buSzPts val="2400"/>
              <a:buChar char="●"/>
            </a:pPr>
            <a:r>
              <a:rPr lang="en-US" sz="2400"/>
              <a:t>Consider the set </a:t>
            </a:r>
            <a:r>
              <a:rPr b="1" i="1" lang="en-US" sz="2400">
                <a:solidFill>
                  <a:srgbClr val="D60093"/>
                </a:solidFill>
              </a:rPr>
              <a:t>Q</a:t>
            </a:r>
            <a:r>
              <a:rPr lang="en-US" sz="2400"/>
              <a:t> of queries (“wasted”)</a:t>
            </a:r>
            <a:br>
              <a:rPr lang="en-US" sz="2400"/>
            </a:br>
            <a:r>
              <a:rPr lang="en-US" sz="2400"/>
              <a:t>matched in </a:t>
            </a:r>
            <a:r>
              <a:rPr b="1" i="1" lang="en-US" sz="2400"/>
              <a:t>M</a:t>
            </a:r>
            <a:r>
              <a:rPr b="1" baseline="-25000" i="1" lang="en-US" sz="2400"/>
              <a:t>opt</a:t>
            </a:r>
            <a:r>
              <a:rPr lang="en-US" sz="2400"/>
              <a:t> but not in </a:t>
            </a:r>
            <a:r>
              <a:rPr b="1" i="1" lang="en-US" sz="2400"/>
              <a:t>M</a:t>
            </a:r>
            <a:r>
              <a:rPr b="1" baseline="-25000" i="1" lang="en-US" sz="2400"/>
              <a:t>greedy</a:t>
            </a:r>
            <a:endParaRPr b="1" baseline="-25000" i="1" sz="2400"/>
          </a:p>
          <a:p>
            <a:pPr indent="-342900" lvl="0" marL="342900" rtl="0" algn="l">
              <a:spcBef>
                <a:spcPts val="480"/>
              </a:spcBef>
              <a:spcAft>
                <a:spcPts val="0"/>
              </a:spcAft>
              <a:buSzPts val="2400"/>
              <a:buChar char="●"/>
            </a:pPr>
            <a:r>
              <a:rPr b="1" lang="en-US" sz="2400">
                <a:solidFill>
                  <a:srgbClr val="008000"/>
                </a:solidFill>
              </a:rPr>
              <a:t>A is the set of ads </a:t>
            </a:r>
            <a:r>
              <a:rPr lang="en-US" sz="2400">
                <a:solidFill>
                  <a:srgbClr val="000000"/>
                </a:solidFill>
              </a:rPr>
              <a:t>that are </a:t>
            </a:r>
            <a:r>
              <a:rPr lang="en-US" sz="2400" u="sng"/>
              <a:t>linked</a:t>
            </a:r>
            <a:r>
              <a:rPr lang="en-US" sz="2400"/>
              <a:t> 			</a:t>
            </a:r>
            <a:endParaRPr/>
          </a:p>
          <a:p>
            <a:pPr indent="0" lvl="0" marL="0" rtl="0" algn="l">
              <a:spcBef>
                <a:spcPts val="480"/>
              </a:spcBef>
              <a:spcAft>
                <a:spcPts val="0"/>
              </a:spcAft>
              <a:buSzPts val="2400"/>
              <a:buNone/>
            </a:pPr>
            <a:r>
              <a:rPr lang="en-US" sz="2400"/>
              <a:t>     to a </a:t>
            </a:r>
            <a:r>
              <a:rPr lang="en-US" sz="2400" u="sng"/>
              <a:t>non-matched query </a:t>
            </a:r>
            <a:r>
              <a:rPr lang="en-US" sz="2400"/>
              <a:t>in </a:t>
            </a:r>
            <a:r>
              <a:rPr b="1" i="1" lang="en-US" sz="2400">
                <a:solidFill>
                  <a:srgbClr val="D60093"/>
                </a:solidFill>
              </a:rPr>
              <a:t>Q</a:t>
            </a:r>
            <a:r>
              <a:rPr lang="en-US" sz="2400"/>
              <a:t>, and </a:t>
            </a:r>
            <a:r>
              <a:rPr b="1" lang="en-US" sz="2400">
                <a:solidFill>
                  <a:srgbClr val="008000"/>
                </a:solidFill>
              </a:rPr>
              <a:t>A</a:t>
            </a:r>
            <a:endParaRPr b="1" sz="2400">
              <a:solidFill>
                <a:srgbClr val="008000"/>
              </a:solidFill>
            </a:endParaRPr>
          </a:p>
          <a:p>
            <a:pPr indent="0" lvl="0" marL="0" rtl="0" algn="l">
              <a:spcBef>
                <a:spcPts val="480"/>
              </a:spcBef>
              <a:spcAft>
                <a:spcPts val="0"/>
              </a:spcAft>
              <a:buSzPts val="2400"/>
              <a:buNone/>
            </a:pPr>
            <a:r>
              <a:rPr lang="en-US" sz="2400"/>
              <a:t>(“blocking”) </a:t>
            </a:r>
            <a:r>
              <a:rPr lang="en-US" sz="2400" u="sng"/>
              <a:t>already matched </a:t>
            </a:r>
            <a:r>
              <a:rPr lang="en-US" sz="2400"/>
              <a:t>in </a:t>
            </a:r>
            <a:r>
              <a:rPr b="1" i="1" lang="en-US" sz="2400"/>
              <a:t>M</a:t>
            </a:r>
            <a:r>
              <a:rPr b="1" baseline="-25000" i="1" lang="en-US" sz="2400"/>
              <a:t>greedy</a:t>
            </a:r>
            <a:endParaRPr sz="2400"/>
          </a:p>
          <a:p>
            <a:pPr indent="-285750" lvl="1" marL="742950" rtl="0" algn="l">
              <a:spcBef>
                <a:spcPts val="400"/>
              </a:spcBef>
              <a:spcAft>
                <a:spcPts val="0"/>
              </a:spcAft>
              <a:buSzPts val="2000"/>
              <a:buChar char="⮚"/>
            </a:pPr>
            <a:r>
              <a:rPr lang="en-US" sz="2000"/>
              <a:t>If there exists such a non-matched</a:t>
            </a:r>
            <a:br>
              <a:rPr lang="en-US" sz="2000"/>
            </a:br>
            <a:r>
              <a:rPr lang="en-US" sz="2000"/>
              <a:t>(by </a:t>
            </a:r>
            <a:r>
              <a:rPr b="1" i="1" lang="en-US" sz="2000"/>
              <a:t>M</a:t>
            </a:r>
            <a:r>
              <a:rPr b="1" baseline="-25000" i="1" lang="en-US" sz="2000"/>
              <a:t>greedy</a:t>
            </a:r>
            <a:r>
              <a:rPr lang="en-US" sz="2000"/>
              <a:t>) ad     linked to a non-matched </a:t>
            </a:r>
            <a:br>
              <a:rPr lang="en-US" sz="2000"/>
            </a:br>
            <a:r>
              <a:rPr lang="en-US" sz="2000"/>
              <a:t>query, then greedy would have matched them</a:t>
            </a:r>
            <a:endParaRPr/>
          </a:p>
          <a:p>
            <a:pPr indent="-342900" lvl="0" marL="342900" rtl="0" algn="l">
              <a:spcBef>
                <a:spcPts val="480"/>
              </a:spcBef>
              <a:spcAft>
                <a:spcPts val="0"/>
              </a:spcAft>
              <a:buSzPts val="2400"/>
              <a:buChar char="●"/>
            </a:pPr>
            <a:r>
              <a:rPr lang="en-US" sz="2400"/>
              <a:t>Since ads </a:t>
            </a:r>
            <a:r>
              <a:rPr b="1" i="1" lang="en-US" sz="2400">
                <a:solidFill>
                  <a:srgbClr val="008000"/>
                </a:solidFill>
              </a:rPr>
              <a:t>A</a:t>
            </a:r>
            <a:r>
              <a:rPr lang="en-US" sz="2400"/>
              <a:t> are already matched in </a:t>
            </a:r>
            <a:r>
              <a:rPr b="1" i="1" lang="en-US" sz="2400"/>
              <a:t>M</a:t>
            </a:r>
            <a:r>
              <a:rPr b="1" baseline="-25000" i="1" lang="en-US" sz="2400"/>
              <a:t>greedy</a:t>
            </a:r>
            <a:r>
              <a:rPr lang="en-US" sz="2400"/>
              <a:t> then </a:t>
            </a:r>
            <a:br>
              <a:rPr lang="en-US" sz="2400"/>
            </a:br>
            <a:r>
              <a:rPr b="1" lang="en-US" sz="2400">
                <a:solidFill>
                  <a:srgbClr val="FF0066"/>
                </a:solidFill>
              </a:rPr>
              <a:t>(1)</a:t>
            </a:r>
            <a:r>
              <a:rPr b="1" lang="en-US" sz="2400"/>
              <a:t> </a:t>
            </a:r>
            <a:r>
              <a:rPr lang="en-US" sz="2400"/>
              <a:t> |</a:t>
            </a:r>
            <a:r>
              <a:rPr b="1" i="1" lang="en-US" sz="2400"/>
              <a:t>M</a:t>
            </a:r>
            <a:r>
              <a:rPr b="1" baseline="-25000" i="1" lang="en-US" sz="2400"/>
              <a:t>greedy</a:t>
            </a:r>
            <a:r>
              <a:rPr lang="en-US" sz="2400"/>
              <a:t>|≥ |</a:t>
            </a:r>
            <a:r>
              <a:rPr b="1" i="1" lang="en-US" sz="2400">
                <a:solidFill>
                  <a:srgbClr val="008000"/>
                </a:solidFill>
              </a:rPr>
              <a:t>A</a:t>
            </a:r>
            <a:r>
              <a:rPr lang="en-US" sz="2400"/>
              <a:t>|	</a:t>
            </a:r>
            <a:endParaRPr baseline="-25000" sz="2400"/>
          </a:p>
          <a:p>
            <a:pPr indent="-215900" lvl="0" marL="342900" rtl="0" algn="l">
              <a:spcBef>
                <a:spcPts val="400"/>
              </a:spcBef>
              <a:spcAft>
                <a:spcPts val="0"/>
              </a:spcAft>
              <a:buSzPts val="2000"/>
              <a:buNone/>
            </a:pPr>
            <a:r>
              <a:t/>
            </a:r>
            <a:endParaRPr sz="2000"/>
          </a:p>
        </p:txBody>
      </p:sp>
      <p:sp>
        <p:nvSpPr>
          <p:cNvPr id="433" name="Google Shape;433;p2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pSp>
        <p:nvGrpSpPr>
          <p:cNvPr id="434" name="Google Shape;434;p26"/>
          <p:cNvGrpSpPr/>
          <p:nvPr/>
        </p:nvGrpSpPr>
        <p:grpSpPr>
          <a:xfrm>
            <a:off x="6556248" y="1489749"/>
            <a:ext cx="2429532" cy="2449791"/>
            <a:chOff x="6777548" y="1307068"/>
            <a:chExt cx="2429532" cy="2449791"/>
          </a:xfrm>
        </p:grpSpPr>
        <p:sp>
          <p:nvSpPr>
            <p:cNvPr id="435" name="Google Shape;435;p26"/>
            <p:cNvSpPr/>
            <p:nvPr/>
          </p:nvSpPr>
          <p:spPr>
            <a:xfrm>
              <a:off x="8522749" y="1580118"/>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sp>
          <p:nvSpPr>
            <p:cNvPr id="436" name="Google Shape;436;p26"/>
            <p:cNvSpPr/>
            <p:nvPr/>
          </p:nvSpPr>
          <p:spPr>
            <a:xfrm>
              <a:off x="8522749" y="2113518"/>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sp>
          <p:nvSpPr>
            <p:cNvPr id="437" name="Google Shape;437;p26"/>
            <p:cNvSpPr/>
            <p:nvPr/>
          </p:nvSpPr>
          <p:spPr>
            <a:xfrm>
              <a:off x="8544974" y="2588181"/>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sp>
          <p:nvSpPr>
            <p:cNvPr id="438" name="Google Shape;438;p26"/>
            <p:cNvSpPr/>
            <p:nvPr/>
          </p:nvSpPr>
          <p:spPr>
            <a:xfrm>
              <a:off x="8522749" y="3180318"/>
              <a:ext cx="152400" cy="1524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sp>
          <p:nvSpPr>
            <p:cNvPr id="439" name="Google Shape;439;p26"/>
            <p:cNvSpPr/>
            <p:nvPr/>
          </p:nvSpPr>
          <p:spPr>
            <a:xfrm>
              <a:off x="7217824" y="16002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cxnSp>
          <p:nvCxnSpPr>
            <p:cNvPr id="440" name="Google Shape;440;p26"/>
            <p:cNvCxnSpPr/>
            <p:nvPr/>
          </p:nvCxnSpPr>
          <p:spPr>
            <a:xfrm>
              <a:off x="7386099" y="1676400"/>
              <a:ext cx="1143000" cy="0"/>
            </a:xfrm>
            <a:prstGeom prst="straightConnector1">
              <a:avLst/>
            </a:prstGeom>
            <a:noFill/>
            <a:ln cap="flat" cmpd="sng" w="19050">
              <a:solidFill>
                <a:schemeClr val="dk1"/>
              </a:solidFill>
              <a:prstDash val="solid"/>
              <a:round/>
              <a:headEnd len="med" w="med" type="none"/>
              <a:tailEnd len="med" w="med" type="none"/>
            </a:ln>
          </p:spPr>
        </p:cxnSp>
        <p:cxnSp>
          <p:nvCxnSpPr>
            <p:cNvPr id="441" name="Google Shape;441;p26"/>
            <p:cNvCxnSpPr/>
            <p:nvPr/>
          </p:nvCxnSpPr>
          <p:spPr>
            <a:xfrm>
              <a:off x="7378842" y="3276600"/>
              <a:ext cx="1150257" cy="0"/>
            </a:xfrm>
            <a:prstGeom prst="straightConnector1">
              <a:avLst/>
            </a:prstGeom>
            <a:noFill/>
            <a:ln cap="flat" cmpd="sng" w="19050">
              <a:solidFill>
                <a:schemeClr val="dk1"/>
              </a:solidFill>
              <a:prstDash val="solid"/>
              <a:round/>
              <a:headEnd len="med" w="med" type="none"/>
              <a:tailEnd len="med" w="med" type="none"/>
            </a:ln>
          </p:spPr>
        </p:cxnSp>
        <p:sp>
          <p:nvSpPr>
            <p:cNvPr id="442" name="Google Shape;442;p26"/>
            <p:cNvSpPr txBox="1"/>
            <p:nvPr/>
          </p:nvSpPr>
          <p:spPr>
            <a:xfrm>
              <a:off x="8757699" y="1447800"/>
              <a:ext cx="292142"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D60093"/>
                  </a:solidFill>
                  <a:latin typeface="Tahoma"/>
                  <a:ea typeface="Tahoma"/>
                  <a:cs typeface="Tahoma"/>
                  <a:sym typeface="Tahoma"/>
                </a:rPr>
                <a:t>a</a:t>
              </a:r>
              <a:endParaRPr/>
            </a:p>
          </p:txBody>
        </p:sp>
        <p:sp>
          <p:nvSpPr>
            <p:cNvPr id="443" name="Google Shape;443;p26"/>
            <p:cNvSpPr/>
            <p:nvPr/>
          </p:nvSpPr>
          <p:spPr>
            <a:xfrm>
              <a:off x="7217824" y="21336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cxnSp>
          <p:nvCxnSpPr>
            <p:cNvPr id="444" name="Google Shape;444;p26"/>
            <p:cNvCxnSpPr/>
            <p:nvPr/>
          </p:nvCxnSpPr>
          <p:spPr>
            <a:xfrm>
              <a:off x="7386099" y="2209800"/>
              <a:ext cx="1143000" cy="0"/>
            </a:xfrm>
            <a:prstGeom prst="straightConnector1">
              <a:avLst/>
            </a:prstGeom>
            <a:noFill/>
            <a:ln cap="flat" cmpd="sng" w="19050">
              <a:solidFill>
                <a:schemeClr val="dk1"/>
              </a:solidFill>
              <a:prstDash val="solid"/>
              <a:round/>
              <a:headEnd len="med" w="med" type="none"/>
              <a:tailEnd len="med" w="med" type="none"/>
            </a:ln>
          </p:spPr>
        </p:cxnSp>
        <p:sp>
          <p:nvSpPr>
            <p:cNvPr id="445" name="Google Shape;445;p26"/>
            <p:cNvSpPr txBox="1"/>
            <p:nvPr/>
          </p:nvSpPr>
          <p:spPr>
            <a:xfrm>
              <a:off x="8757699" y="2057400"/>
              <a:ext cx="29810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D60093"/>
                  </a:solidFill>
                  <a:latin typeface="Tahoma"/>
                  <a:ea typeface="Tahoma"/>
                  <a:cs typeface="Tahoma"/>
                  <a:sym typeface="Tahoma"/>
                </a:rPr>
                <a:t>b</a:t>
              </a:r>
              <a:endParaRPr/>
            </a:p>
          </p:txBody>
        </p:sp>
        <p:sp>
          <p:nvSpPr>
            <p:cNvPr id="446" name="Google Shape;446;p26"/>
            <p:cNvSpPr/>
            <p:nvPr/>
          </p:nvSpPr>
          <p:spPr>
            <a:xfrm>
              <a:off x="7163849" y="2590800"/>
              <a:ext cx="152400" cy="152400"/>
            </a:xfrm>
            <a:prstGeom prst="ellipse">
              <a:avLst/>
            </a:prstGeom>
            <a:solidFill>
              <a:schemeClr val="accent4"/>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sp>
          <p:nvSpPr>
            <p:cNvPr id="447" name="Google Shape;447;p26"/>
            <p:cNvSpPr txBox="1"/>
            <p:nvPr/>
          </p:nvSpPr>
          <p:spPr>
            <a:xfrm>
              <a:off x="8773574" y="2559050"/>
              <a:ext cx="27934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D60093"/>
                  </a:solidFill>
                  <a:latin typeface="Tahoma"/>
                  <a:ea typeface="Tahoma"/>
                  <a:cs typeface="Tahoma"/>
                  <a:sym typeface="Tahoma"/>
                </a:rPr>
                <a:t>c</a:t>
              </a:r>
              <a:endParaRPr/>
            </a:p>
          </p:txBody>
        </p:sp>
        <p:sp>
          <p:nvSpPr>
            <p:cNvPr id="448" name="Google Shape;448;p26"/>
            <p:cNvSpPr/>
            <p:nvPr/>
          </p:nvSpPr>
          <p:spPr>
            <a:xfrm>
              <a:off x="7217824" y="3200400"/>
              <a:ext cx="152400" cy="152400"/>
            </a:xfrm>
            <a:prstGeom prst="ellipse">
              <a:avLst/>
            </a:prstGeom>
            <a:solidFill>
              <a:schemeClr val="accent4"/>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u="sng">
                <a:solidFill>
                  <a:schemeClr val="dk1"/>
                </a:solidFill>
                <a:latin typeface="Tahoma"/>
                <a:ea typeface="Tahoma"/>
                <a:cs typeface="Tahoma"/>
                <a:sym typeface="Tahoma"/>
              </a:endParaRPr>
            </a:p>
          </p:txBody>
        </p:sp>
        <p:cxnSp>
          <p:nvCxnSpPr>
            <p:cNvPr id="449" name="Google Shape;449;p26"/>
            <p:cNvCxnSpPr/>
            <p:nvPr/>
          </p:nvCxnSpPr>
          <p:spPr>
            <a:xfrm>
              <a:off x="7309899" y="2667000"/>
              <a:ext cx="1219200" cy="0"/>
            </a:xfrm>
            <a:prstGeom prst="straightConnector1">
              <a:avLst/>
            </a:prstGeom>
            <a:noFill/>
            <a:ln cap="flat" cmpd="sng" w="19050">
              <a:solidFill>
                <a:schemeClr val="dk1"/>
              </a:solidFill>
              <a:prstDash val="solid"/>
              <a:round/>
              <a:headEnd len="med" w="med" type="none"/>
              <a:tailEnd len="med" w="med" type="none"/>
            </a:ln>
          </p:spPr>
        </p:cxnSp>
        <p:sp>
          <p:nvSpPr>
            <p:cNvPr id="450" name="Google Shape;450;p26"/>
            <p:cNvSpPr txBox="1"/>
            <p:nvPr/>
          </p:nvSpPr>
          <p:spPr>
            <a:xfrm>
              <a:off x="8757699" y="3048000"/>
              <a:ext cx="297665"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D60093"/>
                  </a:solidFill>
                  <a:latin typeface="Tahoma"/>
                  <a:ea typeface="Tahoma"/>
                  <a:cs typeface="Tahoma"/>
                  <a:sym typeface="Tahoma"/>
                </a:rPr>
                <a:t>d</a:t>
              </a:r>
              <a:endParaRPr/>
            </a:p>
          </p:txBody>
        </p:sp>
        <p:cxnSp>
          <p:nvCxnSpPr>
            <p:cNvPr id="451" name="Google Shape;451;p26"/>
            <p:cNvCxnSpPr>
              <a:stCxn id="437" idx="2"/>
              <a:endCxn id="448" idx="6"/>
            </p:cNvCxnSpPr>
            <p:nvPr/>
          </p:nvCxnSpPr>
          <p:spPr>
            <a:xfrm flipH="1">
              <a:off x="7370174" y="2664381"/>
              <a:ext cx="1174800" cy="612300"/>
            </a:xfrm>
            <a:prstGeom prst="straightConnector1">
              <a:avLst/>
            </a:prstGeom>
            <a:noFill/>
            <a:ln cap="flat" cmpd="sng" w="19050">
              <a:solidFill>
                <a:srgbClr val="FF0000"/>
              </a:solidFill>
              <a:prstDash val="solid"/>
              <a:round/>
              <a:headEnd len="sm" w="sm" type="none"/>
              <a:tailEnd len="sm" w="sm" type="none"/>
            </a:ln>
          </p:spPr>
        </p:cxnSp>
        <p:cxnSp>
          <p:nvCxnSpPr>
            <p:cNvPr id="452" name="Google Shape;452;p26"/>
            <p:cNvCxnSpPr>
              <a:endCxn id="443" idx="6"/>
            </p:cNvCxnSpPr>
            <p:nvPr/>
          </p:nvCxnSpPr>
          <p:spPr>
            <a:xfrm flipH="1">
              <a:off x="7370224" y="1676400"/>
              <a:ext cx="1158900" cy="533400"/>
            </a:xfrm>
            <a:prstGeom prst="straightConnector1">
              <a:avLst/>
            </a:prstGeom>
            <a:noFill/>
            <a:ln cap="flat" cmpd="sng" w="19050">
              <a:solidFill>
                <a:srgbClr val="FF0000"/>
              </a:solidFill>
              <a:prstDash val="solid"/>
              <a:round/>
              <a:headEnd len="sm" w="sm" type="none"/>
              <a:tailEnd len="sm" w="sm" type="none"/>
            </a:ln>
          </p:spPr>
        </p:cxnSp>
        <p:cxnSp>
          <p:nvCxnSpPr>
            <p:cNvPr id="453" name="Google Shape;453;p26"/>
            <p:cNvCxnSpPr>
              <a:stCxn id="444" idx="1"/>
              <a:endCxn id="446" idx="6"/>
            </p:cNvCxnSpPr>
            <p:nvPr/>
          </p:nvCxnSpPr>
          <p:spPr>
            <a:xfrm flipH="1">
              <a:off x="7316249" y="2209800"/>
              <a:ext cx="1212900" cy="457200"/>
            </a:xfrm>
            <a:prstGeom prst="straightConnector1">
              <a:avLst/>
            </a:prstGeom>
            <a:noFill/>
            <a:ln cap="flat" cmpd="sng" w="19050">
              <a:solidFill>
                <a:srgbClr val="FF0000"/>
              </a:solidFill>
              <a:prstDash val="solid"/>
              <a:round/>
              <a:headEnd len="sm" w="sm" type="none"/>
              <a:tailEnd len="sm" w="sm" type="none"/>
            </a:ln>
          </p:spPr>
        </p:cxnSp>
        <p:grpSp>
          <p:nvGrpSpPr>
            <p:cNvPr id="454" name="Google Shape;454;p26"/>
            <p:cNvGrpSpPr/>
            <p:nvPr/>
          </p:nvGrpSpPr>
          <p:grpSpPr>
            <a:xfrm>
              <a:off x="8300499" y="3429000"/>
              <a:ext cx="906581" cy="307777"/>
              <a:chOff x="7924800" y="3733800"/>
              <a:chExt cx="906581" cy="307777"/>
            </a:xfrm>
          </p:grpSpPr>
          <p:sp>
            <p:nvSpPr>
              <p:cNvPr id="455" name="Google Shape;455;p26"/>
              <p:cNvSpPr txBox="1"/>
              <p:nvPr/>
            </p:nvSpPr>
            <p:spPr>
              <a:xfrm>
                <a:off x="7924800" y="3733800"/>
                <a:ext cx="906581"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D60093"/>
                    </a:solidFill>
                    <a:latin typeface="Tahoma"/>
                    <a:ea typeface="Tahoma"/>
                    <a:cs typeface="Tahoma"/>
                    <a:sym typeface="Tahoma"/>
                  </a:rPr>
                  <a:t>Q</a:t>
                </a:r>
                <a:r>
                  <a:rPr lang="en-US" sz="1400">
                    <a:solidFill>
                      <a:schemeClr val="dk1"/>
                    </a:solidFill>
                    <a:latin typeface="Tahoma"/>
                    <a:ea typeface="Tahoma"/>
                    <a:cs typeface="Tahoma"/>
                    <a:sym typeface="Tahoma"/>
                  </a:rPr>
                  <a:t>={     }</a:t>
                </a:r>
                <a:endParaRPr/>
              </a:p>
            </p:txBody>
          </p:sp>
          <p:sp>
            <p:nvSpPr>
              <p:cNvPr id="456" name="Google Shape;456;p26"/>
              <p:cNvSpPr/>
              <p:nvPr/>
            </p:nvSpPr>
            <p:spPr>
              <a:xfrm>
                <a:off x="8382000" y="3846212"/>
                <a:ext cx="152400" cy="1524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grpSp>
        <p:grpSp>
          <p:nvGrpSpPr>
            <p:cNvPr id="457" name="Google Shape;457;p26"/>
            <p:cNvGrpSpPr/>
            <p:nvPr/>
          </p:nvGrpSpPr>
          <p:grpSpPr>
            <a:xfrm>
              <a:off x="6777548" y="3449082"/>
              <a:ext cx="1184589" cy="307777"/>
              <a:chOff x="7924800" y="3733800"/>
              <a:chExt cx="1184589" cy="307777"/>
            </a:xfrm>
          </p:grpSpPr>
          <p:sp>
            <p:nvSpPr>
              <p:cNvPr id="458" name="Google Shape;458;p26"/>
              <p:cNvSpPr txBox="1"/>
              <p:nvPr/>
            </p:nvSpPr>
            <p:spPr>
              <a:xfrm>
                <a:off x="7924800" y="3733800"/>
                <a:ext cx="1184589"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008000"/>
                    </a:solidFill>
                    <a:latin typeface="Tahoma"/>
                    <a:ea typeface="Tahoma"/>
                    <a:cs typeface="Tahoma"/>
                    <a:sym typeface="Tahoma"/>
                  </a:rPr>
                  <a:t>A</a:t>
                </a:r>
                <a:r>
                  <a:rPr lang="en-US" sz="1400">
                    <a:solidFill>
                      <a:schemeClr val="dk1"/>
                    </a:solidFill>
                    <a:latin typeface="Tahoma"/>
                    <a:ea typeface="Tahoma"/>
                    <a:cs typeface="Tahoma"/>
                    <a:sym typeface="Tahoma"/>
                  </a:rPr>
                  <a:t>={          }</a:t>
                </a:r>
                <a:endParaRPr/>
              </a:p>
            </p:txBody>
          </p:sp>
          <p:sp>
            <p:nvSpPr>
              <p:cNvPr id="459" name="Google Shape;459;p26"/>
              <p:cNvSpPr/>
              <p:nvPr/>
            </p:nvSpPr>
            <p:spPr>
              <a:xfrm>
                <a:off x="8382000" y="3846212"/>
                <a:ext cx="152400" cy="152400"/>
              </a:xfrm>
              <a:prstGeom prst="ellipse">
                <a:avLst/>
              </a:prstGeom>
              <a:solidFill>
                <a:schemeClr val="accent4"/>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grpSp>
        <p:cxnSp>
          <p:nvCxnSpPr>
            <p:cNvPr id="460" name="Google Shape;460;p26"/>
            <p:cNvCxnSpPr/>
            <p:nvPr/>
          </p:nvCxnSpPr>
          <p:spPr>
            <a:xfrm rot="10800000">
              <a:off x="7309898" y="2667000"/>
              <a:ext cx="1219201" cy="609600"/>
            </a:xfrm>
            <a:prstGeom prst="straightConnector1">
              <a:avLst/>
            </a:prstGeom>
            <a:noFill/>
            <a:ln cap="flat" cmpd="sng" w="19050">
              <a:solidFill>
                <a:schemeClr val="dk1"/>
              </a:solidFill>
              <a:prstDash val="dash"/>
              <a:round/>
              <a:headEnd len="med" w="med" type="none"/>
              <a:tailEnd len="med" w="med" type="none"/>
            </a:ln>
          </p:spPr>
        </p:cxnSp>
        <p:sp>
          <p:nvSpPr>
            <p:cNvPr id="461" name="Google Shape;461;p26"/>
            <p:cNvSpPr txBox="1"/>
            <p:nvPr/>
          </p:nvSpPr>
          <p:spPr>
            <a:xfrm>
              <a:off x="7690899" y="1307068"/>
              <a:ext cx="54394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Tahoma"/>
                  <a:ea typeface="Tahoma"/>
                  <a:cs typeface="Tahoma"/>
                  <a:sym typeface="Tahoma"/>
                </a:rPr>
                <a:t>M</a:t>
              </a:r>
              <a:r>
                <a:rPr b="1" baseline="-25000" lang="en-US" sz="1400">
                  <a:solidFill>
                    <a:schemeClr val="dk1"/>
                  </a:solidFill>
                  <a:latin typeface="Tahoma"/>
                  <a:ea typeface="Tahoma"/>
                  <a:cs typeface="Tahoma"/>
                  <a:sym typeface="Tahoma"/>
                </a:rPr>
                <a:t>opt</a:t>
              </a:r>
              <a:endParaRPr b="1" baseline="-25000" sz="1400">
                <a:solidFill>
                  <a:schemeClr val="dk1"/>
                </a:solidFill>
                <a:latin typeface="Tahoma"/>
                <a:ea typeface="Tahoma"/>
                <a:cs typeface="Tahoma"/>
                <a:sym typeface="Tahoma"/>
              </a:endParaRPr>
            </a:p>
          </p:txBody>
        </p:sp>
        <p:sp>
          <p:nvSpPr>
            <p:cNvPr id="462" name="Google Shape;462;p26"/>
            <p:cNvSpPr txBox="1"/>
            <p:nvPr/>
          </p:nvSpPr>
          <p:spPr>
            <a:xfrm rot="-1356618">
              <a:off x="7376779" y="1728530"/>
              <a:ext cx="761747"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Tahoma"/>
                  <a:ea typeface="Tahoma"/>
                  <a:cs typeface="Tahoma"/>
                  <a:sym typeface="Tahoma"/>
                </a:rPr>
                <a:t>M</a:t>
              </a:r>
              <a:r>
                <a:rPr b="1" baseline="-25000" lang="en-US" sz="1400">
                  <a:solidFill>
                    <a:schemeClr val="dk1"/>
                  </a:solidFill>
                  <a:latin typeface="Tahoma"/>
                  <a:ea typeface="Tahoma"/>
                  <a:cs typeface="Tahoma"/>
                  <a:sym typeface="Tahoma"/>
                </a:rPr>
                <a:t>greedy</a:t>
              </a:r>
              <a:endParaRPr b="1" baseline="-25000" sz="1400">
                <a:solidFill>
                  <a:schemeClr val="dk1"/>
                </a:solidFill>
                <a:latin typeface="Tahoma"/>
                <a:ea typeface="Tahoma"/>
                <a:cs typeface="Tahoma"/>
                <a:sym typeface="Tahoma"/>
              </a:endParaRPr>
            </a:p>
          </p:txBody>
        </p:sp>
        <p:sp>
          <p:nvSpPr>
            <p:cNvPr id="463" name="Google Shape;463;p26"/>
            <p:cNvSpPr txBox="1"/>
            <p:nvPr/>
          </p:nvSpPr>
          <p:spPr>
            <a:xfrm>
              <a:off x="6852699" y="1447800"/>
              <a:ext cx="29898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008000"/>
                  </a:solidFill>
                  <a:latin typeface="Tahoma"/>
                  <a:ea typeface="Tahoma"/>
                  <a:cs typeface="Tahoma"/>
                  <a:sym typeface="Tahoma"/>
                </a:rPr>
                <a:t>1</a:t>
              </a:r>
              <a:endParaRPr/>
            </a:p>
          </p:txBody>
        </p:sp>
        <p:sp>
          <p:nvSpPr>
            <p:cNvPr id="464" name="Google Shape;464;p26"/>
            <p:cNvSpPr txBox="1"/>
            <p:nvPr/>
          </p:nvSpPr>
          <p:spPr>
            <a:xfrm>
              <a:off x="6878099" y="2012950"/>
              <a:ext cx="29898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008000"/>
                  </a:solidFill>
                  <a:latin typeface="Tahoma"/>
                  <a:ea typeface="Tahoma"/>
                  <a:cs typeface="Tahoma"/>
                  <a:sym typeface="Tahoma"/>
                </a:rPr>
                <a:t>2</a:t>
              </a:r>
              <a:endParaRPr/>
            </a:p>
          </p:txBody>
        </p:sp>
        <p:sp>
          <p:nvSpPr>
            <p:cNvPr id="465" name="Google Shape;465;p26"/>
            <p:cNvSpPr txBox="1"/>
            <p:nvPr/>
          </p:nvSpPr>
          <p:spPr>
            <a:xfrm>
              <a:off x="6874924" y="2455863"/>
              <a:ext cx="29898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008000"/>
                  </a:solidFill>
                  <a:latin typeface="Tahoma"/>
                  <a:ea typeface="Tahoma"/>
                  <a:cs typeface="Tahoma"/>
                  <a:sym typeface="Tahoma"/>
                </a:rPr>
                <a:t>3</a:t>
              </a:r>
              <a:endParaRPr/>
            </a:p>
          </p:txBody>
        </p:sp>
        <p:sp>
          <p:nvSpPr>
            <p:cNvPr id="466" name="Google Shape;466;p26"/>
            <p:cNvSpPr txBox="1"/>
            <p:nvPr/>
          </p:nvSpPr>
          <p:spPr>
            <a:xfrm>
              <a:off x="6852699" y="3079750"/>
              <a:ext cx="29898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008000"/>
                  </a:solidFill>
                  <a:latin typeface="Tahoma"/>
                  <a:ea typeface="Tahoma"/>
                  <a:cs typeface="Tahoma"/>
                  <a:sym typeface="Tahoma"/>
                </a:rPr>
                <a:t>4</a:t>
              </a:r>
              <a:endParaRPr/>
            </a:p>
          </p:txBody>
        </p:sp>
        <p:sp>
          <p:nvSpPr>
            <p:cNvPr id="467" name="Google Shape;467;p26"/>
            <p:cNvSpPr/>
            <p:nvPr/>
          </p:nvSpPr>
          <p:spPr>
            <a:xfrm>
              <a:off x="7467600" y="3551119"/>
              <a:ext cx="152400" cy="152400"/>
            </a:xfrm>
            <a:prstGeom prst="ellipse">
              <a:avLst/>
            </a:prstGeom>
            <a:solidFill>
              <a:schemeClr val="accent4"/>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grpSp>
      <p:sp>
        <p:nvSpPr>
          <p:cNvPr id="468" name="Google Shape;468;p26"/>
          <p:cNvSpPr/>
          <p:nvPr/>
        </p:nvSpPr>
        <p:spPr>
          <a:xfrm>
            <a:off x="2819400" y="4267200"/>
            <a:ext cx="152400" cy="1524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43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27"/>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Analyzing the Greedy Algorithm</a:t>
            </a:r>
            <a:endParaRPr/>
          </a:p>
        </p:txBody>
      </p:sp>
      <p:sp>
        <p:nvSpPr>
          <p:cNvPr id="475" name="Google Shape;475;p27"/>
          <p:cNvSpPr txBox="1"/>
          <p:nvPr>
            <p:ph idx="1" type="body"/>
          </p:nvPr>
        </p:nvSpPr>
        <p:spPr>
          <a:xfrm>
            <a:off x="457200" y="1295400"/>
            <a:ext cx="8682482" cy="5486400"/>
          </a:xfrm>
          <a:prstGeom prst="rect">
            <a:avLst/>
          </a:prstGeom>
          <a:blipFill rotWithShape="1">
            <a:blip r:embed="rId3">
              <a:alphaModFix/>
            </a:blip>
            <a:stretch>
              <a:fillRect b="0" l="-1022" r="0" t="-1385"/>
            </a:stretch>
          </a:blipFill>
          <a:ln>
            <a:noFill/>
          </a:ln>
        </p:spPr>
        <p:txBody>
          <a:bodyPr anchorCtr="0" anchor="t" bIns="45700" lIns="91425" spcFirstLastPara="1" rIns="91425" wrap="square" tIns="45700">
            <a:noAutofit/>
          </a:bodyPr>
          <a:lstStyle/>
          <a:p>
            <a:pPr indent="-342900" lvl="0" marL="342900" rtl="0" algn="l">
              <a:spcBef>
                <a:spcPts val="0"/>
              </a:spcBef>
              <a:spcAft>
                <a:spcPts val="0"/>
              </a:spcAft>
              <a:buSzPts val="2800"/>
              <a:buChar char="●"/>
            </a:pPr>
            <a:r>
              <a:rPr lang="en-US"/>
              <a:t> </a:t>
            </a:r>
            <a:endParaRPr/>
          </a:p>
        </p:txBody>
      </p:sp>
      <p:sp>
        <p:nvSpPr>
          <p:cNvPr id="476" name="Google Shape;476;p2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pSp>
        <p:nvGrpSpPr>
          <p:cNvPr id="477" name="Google Shape;477;p27"/>
          <p:cNvGrpSpPr/>
          <p:nvPr/>
        </p:nvGrpSpPr>
        <p:grpSpPr>
          <a:xfrm>
            <a:off x="6781800" y="1207809"/>
            <a:ext cx="2425061" cy="2449791"/>
            <a:chOff x="6777548" y="1307068"/>
            <a:chExt cx="2425061" cy="2449791"/>
          </a:xfrm>
        </p:grpSpPr>
        <p:sp>
          <p:nvSpPr>
            <p:cNvPr id="478" name="Google Shape;478;p27"/>
            <p:cNvSpPr/>
            <p:nvPr/>
          </p:nvSpPr>
          <p:spPr>
            <a:xfrm>
              <a:off x="8522749" y="1580118"/>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sp>
          <p:nvSpPr>
            <p:cNvPr id="479" name="Google Shape;479;p27"/>
            <p:cNvSpPr/>
            <p:nvPr/>
          </p:nvSpPr>
          <p:spPr>
            <a:xfrm>
              <a:off x="8522749" y="2113518"/>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sp>
          <p:nvSpPr>
            <p:cNvPr id="480" name="Google Shape;480;p27"/>
            <p:cNvSpPr/>
            <p:nvPr/>
          </p:nvSpPr>
          <p:spPr>
            <a:xfrm>
              <a:off x="8544974" y="2588181"/>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sp>
          <p:nvSpPr>
            <p:cNvPr id="481" name="Google Shape;481;p27"/>
            <p:cNvSpPr/>
            <p:nvPr/>
          </p:nvSpPr>
          <p:spPr>
            <a:xfrm>
              <a:off x="8522749" y="3180318"/>
              <a:ext cx="152400" cy="1524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sp>
          <p:nvSpPr>
            <p:cNvPr id="482" name="Google Shape;482;p27"/>
            <p:cNvSpPr/>
            <p:nvPr/>
          </p:nvSpPr>
          <p:spPr>
            <a:xfrm>
              <a:off x="7217824" y="16002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cxnSp>
          <p:nvCxnSpPr>
            <p:cNvPr id="483" name="Google Shape;483;p27"/>
            <p:cNvCxnSpPr/>
            <p:nvPr/>
          </p:nvCxnSpPr>
          <p:spPr>
            <a:xfrm>
              <a:off x="7386099" y="1676400"/>
              <a:ext cx="1143000" cy="0"/>
            </a:xfrm>
            <a:prstGeom prst="straightConnector1">
              <a:avLst/>
            </a:prstGeom>
            <a:noFill/>
            <a:ln cap="flat" cmpd="sng" w="19050">
              <a:solidFill>
                <a:schemeClr val="dk1"/>
              </a:solidFill>
              <a:prstDash val="solid"/>
              <a:round/>
              <a:headEnd len="med" w="med" type="none"/>
              <a:tailEnd len="med" w="med" type="none"/>
            </a:ln>
          </p:spPr>
        </p:cxnSp>
        <p:cxnSp>
          <p:nvCxnSpPr>
            <p:cNvPr id="484" name="Google Shape;484;p27"/>
            <p:cNvCxnSpPr/>
            <p:nvPr/>
          </p:nvCxnSpPr>
          <p:spPr>
            <a:xfrm>
              <a:off x="7378842" y="3276600"/>
              <a:ext cx="1150257" cy="0"/>
            </a:xfrm>
            <a:prstGeom prst="straightConnector1">
              <a:avLst/>
            </a:prstGeom>
            <a:noFill/>
            <a:ln cap="flat" cmpd="sng" w="19050">
              <a:solidFill>
                <a:schemeClr val="dk1"/>
              </a:solidFill>
              <a:prstDash val="solid"/>
              <a:round/>
              <a:headEnd len="med" w="med" type="none"/>
              <a:tailEnd len="med" w="med" type="none"/>
            </a:ln>
          </p:spPr>
        </p:cxnSp>
        <p:sp>
          <p:nvSpPr>
            <p:cNvPr id="485" name="Google Shape;485;p27"/>
            <p:cNvSpPr txBox="1"/>
            <p:nvPr/>
          </p:nvSpPr>
          <p:spPr>
            <a:xfrm>
              <a:off x="8757699" y="1447800"/>
              <a:ext cx="292142"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D60093"/>
                  </a:solidFill>
                  <a:latin typeface="Tahoma"/>
                  <a:ea typeface="Tahoma"/>
                  <a:cs typeface="Tahoma"/>
                  <a:sym typeface="Tahoma"/>
                </a:rPr>
                <a:t>a</a:t>
              </a:r>
              <a:endParaRPr/>
            </a:p>
          </p:txBody>
        </p:sp>
        <p:sp>
          <p:nvSpPr>
            <p:cNvPr id="486" name="Google Shape;486;p27"/>
            <p:cNvSpPr/>
            <p:nvPr/>
          </p:nvSpPr>
          <p:spPr>
            <a:xfrm>
              <a:off x="7217824" y="213360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cxnSp>
          <p:nvCxnSpPr>
            <p:cNvPr id="487" name="Google Shape;487;p27"/>
            <p:cNvCxnSpPr/>
            <p:nvPr/>
          </p:nvCxnSpPr>
          <p:spPr>
            <a:xfrm>
              <a:off x="7386099" y="2209800"/>
              <a:ext cx="1143000" cy="0"/>
            </a:xfrm>
            <a:prstGeom prst="straightConnector1">
              <a:avLst/>
            </a:prstGeom>
            <a:noFill/>
            <a:ln cap="flat" cmpd="sng" w="19050">
              <a:solidFill>
                <a:schemeClr val="dk1"/>
              </a:solidFill>
              <a:prstDash val="solid"/>
              <a:round/>
              <a:headEnd len="med" w="med" type="none"/>
              <a:tailEnd len="med" w="med" type="none"/>
            </a:ln>
          </p:spPr>
        </p:cxnSp>
        <p:sp>
          <p:nvSpPr>
            <p:cNvPr id="488" name="Google Shape;488;p27"/>
            <p:cNvSpPr txBox="1"/>
            <p:nvPr/>
          </p:nvSpPr>
          <p:spPr>
            <a:xfrm>
              <a:off x="8757699" y="2057400"/>
              <a:ext cx="29810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D60093"/>
                  </a:solidFill>
                  <a:latin typeface="Tahoma"/>
                  <a:ea typeface="Tahoma"/>
                  <a:cs typeface="Tahoma"/>
                  <a:sym typeface="Tahoma"/>
                </a:rPr>
                <a:t>b</a:t>
              </a:r>
              <a:endParaRPr/>
            </a:p>
          </p:txBody>
        </p:sp>
        <p:sp>
          <p:nvSpPr>
            <p:cNvPr id="489" name="Google Shape;489;p27"/>
            <p:cNvSpPr/>
            <p:nvPr/>
          </p:nvSpPr>
          <p:spPr>
            <a:xfrm>
              <a:off x="7163849" y="2590800"/>
              <a:ext cx="152400" cy="152400"/>
            </a:xfrm>
            <a:prstGeom prst="ellipse">
              <a:avLst/>
            </a:prstGeom>
            <a:solidFill>
              <a:schemeClr val="accent4"/>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sp>
          <p:nvSpPr>
            <p:cNvPr id="490" name="Google Shape;490;p27"/>
            <p:cNvSpPr txBox="1"/>
            <p:nvPr/>
          </p:nvSpPr>
          <p:spPr>
            <a:xfrm>
              <a:off x="8773574" y="2559050"/>
              <a:ext cx="27934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D60093"/>
                  </a:solidFill>
                  <a:latin typeface="Tahoma"/>
                  <a:ea typeface="Tahoma"/>
                  <a:cs typeface="Tahoma"/>
                  <a:sym typeface="Tahoma"/>
                </a:rPr>
                <a:t>c</a:t>
              </a:r>
              <a:endParaRPr/>
            </a:p>
          </p:txBody>
        </p:sp>
        <p:sp>
          <p:nvSpPr>
            <p:cNvPr id="491" name="Google Shape;491;p27"/>
            <p:cNvSpPr/>
            <p:nvPr/>
          </p:nvSpPr>
          <p:spPr>
            <a:xfrm>
              <a:off x="7217824" y="3200400"/>
              <a:ext cx="152400" cy="152400"/>
            </a:xfrm>
            <a:prstGeom prst="ellipse">
              <a:avLst/>
            </a:prstGeom>
            <a:solidFill>
              <a:schemeClr val="accent4"/>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u="sng">
                <a:solidFill>
                  <a:schemeClr val="dk1"/>
                </a:solidFill>
                <a:latin typeface="Tahoma"/>
                <a:ea typeface="Tahoma"/>
                <a:cs typeface="Tahoma"/>
                <a:sym typeface="Tahoma"/>
              </a:endParaRPr>
            </a:p>
          </p:txBody>
        </p:sp>
        <p:cxnSp>
          <p:nvCxnSpPr>
            <p:cNvPr id="492" name="Google Shape;492;p27"/>
            <p:cNvCxnSpPr/>
            <p:nvPr/>
          </p:nvCxnSpPr>
          <p:spPr>
            <a:xfrm>
              <a:off x="7309899" y="2667000"/>
              <a:ext cx="1219200" cy="0"/>
            </a:xfrm>
            <a:prstGeom prst="straightConnector1">
              <a:avLst/>
            </a:prstGeom>
            <a:noFill/>
            <a:ln cap="flat" cmpd="sng" w="19050">
              <a:solidFill>
                <a:schemeClr val="dk1"/>
              </a:solidFill>
              <a:prstDash val="solid"/>
              <a:round/>
              <a:headEnd len="med" w="med" type="none"/>
              <a:tailEnd len="med" w="med" type="none"/>
            </a:ln>
          </p:spPr>
        </p:cxnSp>
        <p:sp>
          <p:nvSpPr>
            <p:cNvPr id="493" name="Google Shape;493;p27"/>
            <p:cNvSpPr txBox="1"/>
            <p:nvPr/>
          </p:nvSpPr>
          <p:spPr>
            <a:xfrm>
              <a:off x="8757699" y="3048000"/>
              <a:ext cx="297665"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D60093"/>
                  </a:solidFill>
                  <a:latin typeface="Tahoma"/>
                  <a:ea typeface="Tahoma"/>
                  <a:cs typeface="Tahoma"/>
                  <a:sym typeface="Tahoma"/>
                </a:rPr>
                <a:t>d</a:t>
              </a:r>
              <a:endParaRPr/>
            </a:p>
          </p:txBody>
        </p:sp>
        <p:cxnSp>
          <p:nvCxnSpPr>
            <p:cNvPr id="494" name="Google Shape;494;p27"/>
            <p:cNvCxnSpPr>
              <a:stCxn id="480" idx="2"/>
              <a:endCxn id="491" idx="6"/>
            </p:cNvCxnSpPr>
            <p:nvPr/>
          </p:nvCxnSpPr>
          <p:spPr>
            <a:xfrm flipH="1">
              <a:off x="7370174" y="2664381"/>
              <a:ext cx="1174800" cy="612300"/>
            </a:xfrm>
            <a:prstGeom prst="straightConnector1">
              <a:avLst/>
            </a:prstGeom>
            <a:noFill/>
            <a:ln cap="flat" cmpd="sng" w="19050">
              <a:solidFill>
                <a:srgbClr val="FF0000"/>
              </a:solidFill>
              <a:prstDash val="solid"/>
              <a:round/>
              <a:headEnd len="sm" w="sm" type="none"/>
              <a:tailEnd len="sm" w="sm" type="none"/>
            </a:ln>
          </p:spPr>
        </p:cxnSp>
        <p:cxnSp>
          <p:nvCxnSpPr>
            <p:cNvPr id="495" name="Google Shape;495;p27"/>
            <p:cNvCxnSpPr>
              <a:endCxn id="486" idx="6"/>
            </p:cNvCxnSpPr>
            <p:nvPr/>
          </p:nvCxnSpPr>
          <p:spPr>
            <a:xfrm flipH="1">
              <a:off x="7370224" y="1676400"/>
              <a:ext cx="1158900" cy="533400"/>
            </a:xfrm>
            <a:prstGeom prst="straightConnector1">
              <a:avLst/>
            </a:prstGeom>
            <a:noFill/>
            <a:ln cap="flat" cmpd="sng" w="19050">
              <a:solidFill>
                <a:srgbClr val="FF0000"/>
              </a:solidFill>
              <a:prstDash val="solid"/>
              <a:round/>
              <a:headEnd len="sm" w="sm" type="none"/>
              <a:tailEnd len="sm" w="sm" type="none"/>
            </a:ln>
          </p:spPr>
        </p:cxnSp>
        <p:cxnSp>
          <p:nvCxnSpPr>
            <p:cNvPr id="496" name="Google Shape;496;p27"/>
            <p:cNvCxnSpPr>
              <a:stCxn id="487" idx="1"/>
              <a:endCxn id="489" idx="6"/>
            </p:cNvCxnSpPr>
            <p:nvPr/>
          </p:nvCxnSpPr>
          <p:spPr>
            <a:xfrm flipH="1">
              <a:off x="7316249" y="2209800"/>
              <a:ext cx="1212900" cy="457200"/>
            </a:xfrm>
            <a:prstGeom prst="straightConnector1">
              <a:avLst/>
            </a:prstGeom>
            <a:noFill/>
            <a:ln cap="flat" cmpd="sng" w="19050">
              <a:solidFill>
                <a:srgbClr val="FF0000"/>
              </a:solidFill>
              <a:prstDash val="solid"/>
              <a:round/>
              <a:headEnd len="sm" w="sm" type="none"/>
              <a:tailEnd len="sm" w="sm" type="none"/>
            </a:ln>
          </p:spPr>
        </p:cxnSp>
        <p:grpSp>
          <p:nvGrpSpPr>
            <p:cNvPr id="497" name="Google Shape;497;p27"/>
            <p:cNvGrpSpPr/>
            <p:nvPr/>
          </p:nvGrpSpPr>
          <p:grpSpPr>
            <a:xfrm>
              <a:off x="8300499" y="3429000"/>
              <a:ext cx="902110" cy="307777"/>
              <a:chOff x="7924800" y="3733800"/>
              <a:chExt cx="902110" cy="307777"/>
            </a:xfrm>
          </p:grpSpPr>
          <p:sp>
            <p:nvSpPr>
              <p:cNvPr id="498" name="Google Shape;498;p27"/>
              <p:cNvSpPr txBox="1"/>
              <p:nvPr/>
            </p:nvSpPr>
            <p:spPr>
              <a:xfrm>
                <a:off x="7924800" y="3733800"/>
                <a:ext cx="90211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D60093"/>
                    </a:solidFill>
                    <a:latin typeface="Tahoma"/>
                    <a:ea typeface="Tahoma"/>
                    <a:cs typeface="Tahoma"/>
                    <a:sym typeface="Tahoma"/>
                  </a:rPr>
                  <a:t>Q</a:t>
                </a:r>
                <a:r>
                  <a:rPr lang="en-US" sz="1400">
                    <a:solidFill>
                      <a:schemeClr val="dk1"/>
                    </a:solidFill>
                    <a:latin typeface="Tahoma"/>
                    <a:ea typeface="Tahoma"/>
                    <a:cs typeface="Tahoma"/>
                    <a:sym typeface="Tahoma"/>
                  </a:rPr>
                  <a:t>={     }</a:t>
                </a:r>
                <a:endParaRPr/>
              </a:p>
            </p:txBody>
          </p:sp>
          <p:sp>
            <p:nvSpPr>
              <p:cNvPr id="499" name="Google Shape;499;p27"/>
              <p:cNvSpPr/>
              <p:nvPr/>
            </p:nvSpPr>
            <p:spPr>
              <a:xfrm>
                <a:off x="8382000" y="3846212"/>
                <a:ext cx="152400" cy="1524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grpSp>
        <p:grpSp>
          <p:nvGrpSpPr>
            <p:cNvPr id="500" name="Google Shape;500;p27"/>
            <p:cNvGrpSpPr/>
            <p:nvPr/>
          </p:nvGrpSpPr>
          <p:grpSpPr>
            <a:xfrm>
              <a:off x="6777548" y="3449082"/>
              <a:ext cx="1184589" cy="307777"/>
              <a:chOff x="7924800" y="3733800"/>
              <a:chExt cx="1184589" cy="307777"/>
            </a:xfrm>
          </p:grpSpPr>
          <p:sp>
            <p:nvSpPr>
              <p:cNvPr id="501" name="Google Shape;501;p27"/>
              <p:cNvSpPr txBox="1"/>
              <p:nvPr/>
            </p:nvSpPr>
            <p:spPr>
              <a:xfrm>
                <a:off x="7924800" y="3733800"/>
                <a:ext cx="1184589"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008000"/>
                    </a:solidFill>
                    <a:latin typeface="Tahoma"/>
                    <a:ea typeface="Tahoma"/>
                    <a:cs typeface="Tahoma"/>
                    <a:sym typeface="Tahoma"/>
                  </a:rPr>
                  <a:t>A</a:t>
                </a:r>
                <a:r>
                  <a:rPr lang="en-US" sz="1400">
                    <a:solidFill>
                      <a:schemeClr val="dk1"/>
                    </a:solidFill>
                    <a:latin typeface="Tahoma"/>
                    <a:ea typeface="Tahoma"/>
                    <a:cs typeface="Tahoma"/>
                    <a:sym typeface="Tahoma"/>
                  </a:rPr>
                  <a:t>={          }</a:t>
                </a:r>
                <a:endParaRPr/>
              </a:p>
            </p:txBody>
          </p:sp>
          <p:sp>
            <p:nvSpPr>
              <p:cNvPr id="502" name="Google Shape;502;p27"/>
              <p:cNvSpPr/>
              <p:nvPr/>
            </p:nvSpPr>
            <p:spPr>
              <a:xfrm>
                <a:off x="8382000" y="3846212"/>
                <a:ext cx="152400" cy="152400"/>
              </a:xfrm>
              <a:prstGeom prst="ellipse">
                <a:avLst/>
              </a:prstGeom>
              <a:solidFill>
                <a:schemeClr val="accent4"/>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grpSp>
        <p:cxnSp>
          <p:nvCxnSpPr>
            <p:cNvPr id="503" name="Google Shape;503;p27"/>
            <p:cNvCxnSpPr/>
            <p:nvPr/>
          </p:nvCxnSpPr>
          <p:spPr>
            <a:xfrm rot="10800000">
              <a:off x="7309898" y="2667000"/>
              <a:ext cx="1219201" cy="609600"/>
            </a:xfrm>
            <a:prstGeom prst="straightConnector1">
              <a:avLst/>
            </a:prstGeom>
            <a:noFill/>
            <a:ln cap="flat" cmpd="sng" w="19050">
              <a:solidFill>
                <a:schemeClr val="dk1"/>
              </a:solidFill>
              <a:prstDash val="dash"/>
              <a:round/>
              <a:headEnd len="med" w="med" type="none"/>
              <a:tailEnd len="med" w="med" type="none"/>
            </a:ln>
          </p:spPr>
        </p:cxnSp>
        <p:sp>
          <p:nvSpPr>
            <p:cNvPr id="504" name="Google Shape;504;p27"/>
            <p:cNvSpPr txBox="1"/>
            <p:nvPr/>
          </p:nvSpPr>
          <p:spPr>
            <a:xfrm>
              <a:off x="7690899" y="1307068"/>
              <a:ext cx="543943"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Tahoma"/>
                  <a:ea typeface="Tahoma"/>
                  <a:cs typeface="Tahoma"/>
                  <a:sym typeface="Tahoma"/>
                </a:rPr>
                <a:t>M</a:t>
              </a:r>
              <a:r>
                <a:rPr b="1" baseline="-25000" lang="en-US" sz="1400">
                  <a:solidFill>
                    <a:schemeClr val="dk1"/>
                  </a:solidFill>
                  <a:latin typeface="Tahoma"/>
                  <a:ea typeface="Tahoma"/>
                  <a:cs typeface="Tahoma"/>
                  <a:sym typeface="Tahoma"/>
                </a:rPr>
                <a:t>opt</a:t>
              </a:r>
              <a:endParaRPr b="1" baseline="-25000" sz="1400">
                <a:solidFill>
                  <a:schemeClr val="dk1"/>
                </a:solidFill>
                <a:latin typeface="Tahoma"/>
                <a:ea typeface="Tahoma"/>
                <a:cs typeface="Tahoma"/>
                <a:sym typeface="Tahoma"/>
              </a:endParaRPr>
            </a:p>
          </p:txBody>
        </p:sp>
        <p:sp>
          <p:nvSpPr>
            <p:cNvPr id="505" name="Google Shape;505;p27"/>
            <p:cNvSpPr txBox="1"/>
            <p:nvPr/>
          </p:nvSpPr>
          <p:spPr>
            <a:xfrm rot="-1356618">
              <a:off x="7376779" y="1728530"/>
              <a:ext cx="761747"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chemeClr val="dk1"/>
                  </a:solidFill>
                  <a:latin typeface="Tahoma"/>
                  <a:ea typeface="Tahoma"/>
                  <a:cs typeface="Tahoma"/>
                  <a:sym typeface="Tahoma"/>
                </a:rPr>
                <a:t>M</a:t>
              </a:r>
              <a:r>
                <a:rPr b="1" baseline="-25000" lang="en-US" sz="1400">
                  <a:solidFill>
                    <a:schemeClr val="dk1"/>
                  </a:solidFill>
                  <a:latin typeface="Tahoma"/>
                  <a:ea typeface="Tahoma"/>
                  <a:cs typeface="Tahoma"/>
                  <a:sym typeface="Tahoma"/>
                </a:rPr>
                <a:t>greedy</a:t>
              </a:r>
              <a:endParaRPr b="1" baseline="-25000" sz="1400">
                <a:solidFill>
                  <a:schemeClr val="dk1"/>
                </a:solidFill>
                <a:latin typeface="Tahoma"/>
                <a:ea typeface="Tahoma"/>
                <a:cs typeface="Tahoma"/>
                <a:sym typeface="Tahoma"/>
              </a:endParaRPr>
            </a:p>
          </p:txBody>
        </p:sp>
        <p:sp>
          <p:nvSpPr>
            <p:cNvPr id="506" name="Google Shape;506;p27"/>
            <p:cNvSpPr txBox="1"/>
            <p:nvPr/>
          </p:nvSpPr>
          <p:spPr>
            <a:xfrm>
              <a:off x="6852699" y="1447800"/>
              <a:ext cx="29898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008000"/>
                  </a:solidFill>
                  <a:latin typeface="Tahoma"/>
                  <a:ea typeface="Tahoma"/>
                  <a:cs typeface="Tahoma"/>
                  <a:sym typeface="Tahoma"/>
                </a:rPr>
                <a:t>1</a:t>
              </a:r>
              <a:endParaRPr/>
            </a:p>
          </p:txBody>
        </p:sp>
        <p:sp>
          <p:nvSpPr>
            <p:cNvPr id="507" name="Google Shape;507;p27"/>
            <p:cNvSpPr txBox="1"/>
            <p:nvPr/>
          </p:nvSpPr>
          <p:spPr>
            <a:xfrm>
              <a:off x="6878099" y="2012950"/>
              <a:ext cx="29898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008000"/>
                  </a:solidFill>
                  <a:latin typeface="Tahoma"/>
                  <a:ea typeface="Tahoma"/>
                  <a:cs typeface="Tahoma"/>
                  <a:sym typeface="Tahoma"/>
                </a:rPr>
                <a:t>2</a:t>
              </a:r>
              <a:endParaRPr/>
            </a:p>
          </p:txBody>
        </p:sp>
        <p:sp>
          <p:nvSpPr>
            <p:cNvPr id="508" name="Google Shape;508;p27"/>
            <p:cNvSpPr txBox="1"/>
            <p:nvPr/>
          </p:nvSpPr>
          <p:spPr>
            <a:xfrm>
              <a:off x="6874924" y="2455863"/>
              <a:ext cx="29898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008000"/>
                  </a:solidFill>
                  <a:latin typeface="Tahoma"/>
                  <a:ea typeface="Tahoma"/>
                  <a:cs typeface="Tahoma"/>
                  <a:sym typeface="Tahoma"/>
                </a:rPr>
                <a:t>3</a:t>
              </a:r>
              <a:endParaRPr/>
            </a:p>
          </p:txBody>
        </p:sp>
        <p:sp>
          <p:nvSpPr>
            <p:cNvPr id="509" name="Google Shape;509;p27"/>
            <p:cNvSpPr txBox="1"/>
            <p:nvPr/>
          </p:nvSpPr>
          <p:spPr>
            <a:xfrm>
              <a:off x="6852699" y="3079750"/>
              <a:ext cx="29898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400">
                  <a:solidFill>
                    <a:srgbClr val="008000"/>
                  </a:solidFill>
                  <a:latin typeface="Tahoma"/>
                  <a:ea typeface="Tahoma"/>
                  <a:cs typeface="Tahoma"/>
                  <a:sym typeface="Tahoma"/>
                </a:rPr>
                <a:t>4</a:t>
              </a:r>
              <a:endParaRPr/>
            </a:p>
          </p:txBody>
        </p:sp>
        <p:sp>
          <p:nvSpPr>
            <p:cNvPr id="510" name="Google Shape;510;p27"/>
            <p:cNvSpPr/>
            <p:nvPr/>
          </p:nvSpPr>
          <p:spPr>
            <a:xfrm>
              <a:off x="7467600" y="3570316"/>
              <a:ext cx="152400" cy="152400"/>
            </a:xfrm>
            <a:prstGeom prst="ellipse">
              <a:avLst/>
            </a:prstGeom>
            <a:solidFill>
              <a:schemeClr val="accent4"/>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400">
                <a:solidFill>
                  <a:schemeClr val="dk1"/>
                </a:solidFill>
                <a:latin typeface="Tahoma"/>
                <a:ea typeface="Tahoma"/>
                <a:cs typeface="Tahoma"/>
                <a:sym typeface="Tahoma"/>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47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28"/>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Worst-case Scenario</a:t>
            </a:r>
            <a:endParaRPr/>
          </a:p>
        </p:txBody>
      </p:sp>
      <p:sp>
        <p:nvSpPr>
          <p:cNvPr id="517" name="Google Shape;517;p2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18" name="Google Shape;518;p28"/>
          <p:cNvSpPr/>
          <p:nvPr/>
        </p:nvSpPr>
        <p:spPr>
          <a:xfrm>
            <a:off x="2480920" y="164465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519" name="Google Shape;519;p28"/>
          <p:cNvSpPr/>
          <p:nvPr/>
        </p:nvSpPr>
        <p:spPr>
          <a:xfrm>
            <a:off x="2480920" y="217805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520" name="Google Shape;520;p28"/>
          <p:cNvSpPr/>
          <p:nvPr/>
        </p:nvSpPr>
        <p:spPr>
          <a:xfrm>
            <a:off x="2480920" y="271145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521" name="Google Shape;521;p28"/>
          <p:cNvSpPr/>
          <p:nvPr/>
        </p:nvSpPr>
        <p:spPr>
          <a:xfrm>
            <a:off x="2480920" y="3244850"/>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522" name="Google Shape;522;p28"/>
          <p:cNvSpPr txBox="1"/>
          <p:nvPr/>
        </p:nvSpPr>
        <p:spPr>
          <a:xfrm>
            <a:off x="2150720" y="1492250"/>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1</a:t>
            </a:r>
            <a:endParaRPr/>
          </a:p>
        </p:txBody>
      </p:sp>
      <p:sp>
        <p:nvSpPr>
          <p:cNvPr id="523" name="Google Shape;523;p28"/>
          <p:cNvSpPr txBox="1"/>
          <p:nvPr/>
        </p:nvSpPr>
        <p:spPr>
          <a:xfrm>
            <a:off x="2176120" y="2057400"/>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2</a:t>
            </a:r>
            <a:endParaRPr/>
          </a:p>
        </p:txBody>
      </p:sp>
      <p:sp>
        <p:nvSpPr>
          <p:cNvPr id="524" name="Google Shape;524;p28"/>
          <p:cNvSpPr txBox="1"/>
          <p:nvPr/>
        </p:nvSpPr>
        <p:spPr>
          <a:xfrm>
            <a:off x="2150720" y="2590800"/>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3</a:t>
            </a:r>
            <a:endParaRPr/>
          </a:p>
        </p:txBody>
      </p:sp>
      <p:sp>
        <p:nvSpPr>
          <p:cNvPr id="525" name="Google Shape;525;p28"/>
          <p:cNvSpPr txBox="1"/>
          <p:nvPr/>
        </p:nvSpPr>
        <p:spPr>
          <a:xfrm>
            <a:off x="2150720" y="3124200"/>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4</a:t>
            </a:r>
            <a:endParaRPr/>
          </a:p>
        </p:txBody>
      </p:sp>
      <p:grpSp>
        <p:nvGrpSpPr>
          <p:cNvPr id="526" name="Google Shape;526;p28"/>
          <p:cNvGrpSpPr/>
          <p:nvPr/>
        </p:nvGrpSpPr>
        <p:grpSpPr>
          <a:xfrm>
            <a:off x="2633320" y="1447800"/>
            <a:ext cx="1752600" cy="1873250"/>
            <a:chOff x="1296" y="1028"/>
            <a:chExt cx="1104" cy="1180"/>
          </a:xfrm>
        </p:grpSpPr>
        <p:grpSp>
          <p:nvGrpSpPr>
            <p:cNvPr id="527" name="Google Shape;527;p28"/>
            <p:cNvGrpSpPr/>
            <p:nvPr/>
          </p:nvGrpSpPr>
          <p:grpSpPr>
            <a:xfrm>
              <a:off x="1296" y="1152"/>
              <a:ext cx="912" cy="1056"/>
              <a:chOff x="1296" y="1152"/>
              <a:chExt cx="912" cy="1056"/>
            </a:xfrm>
          </p:grpSpPr>
          <p:sp>
            <p:nvSpPr>
              <p:cNvPr id="528" name="Google Shape;528;p28"/>
              <p:cNvSpPr/>
              <p:nvPr/>
            </p:nvSpPr>
            <p:spPr>
              <a:xfrm>
                <a:off x="2112" y="1152"/>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rgbClr val="D60093"/>
                  </a:solidFill>
                  <a:latin typeface="Arial"/>
                  <a:ea typeface="Arial"/>
                  <a:cs typeface="Arial"/>
                  <a:sym typeface="Arial"/>
                </a:endParaRPr>
              </a:p>
            </p:txBody>
          </p:sp>
          <p:cxnSp>
            <p:nvCxnSpPr>
              <p:cNvPr id="529" name="Google Shape;529;p28"/>
              <p:cNvCxnSpPr/>
              <p:nvPr/>
            </p:nvCxnSpPr>
            <p:spPr>
              <a:xfrm>
                <a:off x="1296" y="1200"/>
                <a:ext cx="816" cy="0"/>
              </a:xfrm>
              <a:prstGeom prst="straightConnector1">
                <a:avLst/>
              </a:prstGeom>
              <a:noFill/>
              <a:ln cap="flat" cmpd="sng" w="9525">
                <a:solidFill>
                  <a:schemeClr val="dk1"/>
                </a:solidFill>
                <a:prstDash val="solid"/>
                <a:round/>
                <a:headEnd len="med" w="med" type="none"/>
                <a:tailEnd len="med" w="med" type="none"/>
              </a:ln>
            </p:spPr>
          </p:cxnSp>
          <p:cxnSp>
            <p:nvCxnSpPr>
              <p:cNvPr id="530" name="Google Shape;530;p28"/>
              <p:cNvCxnSpPr/>
              <p:nvPr/>
            </p:nvCxnSpPr>
            <p:spPr>
              <a:xfrm flipH="1" rot="10800000">
                <a:off x="1296" y="1248"/>
                <a:ext cx="816" cy="960"/>
              </a:xfrm>
              <a:prstGeom prst="straightConnector1">
                <a:avLst/>
              </a:prstGeom>
              <a:noFill/>
              <a:ln cap="flat" cmpd="sng" w="9525">
                <a:solidFill>
                  <a:schemeClr val="dk1"/>
                </a:solidFill>
                <a:prstDash val="solid"/>
                <a:round/>
                <a:headEnd len="med" w="med" type="none"/>
                <a:tailEnd len="med" w="med" type="none"/>
              </a:ln>
            </p:spPr>
          </p:cxnSp>
        </p:grpSp>
        <p:sp>
          <p:nvSpPr>
            <p:cNvPr id="531" name="Google Shape;531;p28"/>
            <p:cNvSpPr txBox="1"/>
            <p:nvPr/>
          </p:nvSpPr>
          <p:spPr>
            <a:xfrm>
              <a:off x="2198" y="1028"/>
              <a:ext cx="202" cy="2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a</a:t>
              </a:r>
              <a:endParaRPr/>
            </a:p>
          </p:txBody>
        </p:sp>
      </p:grpSp>
      <p:grpSp>
        <p:nvGrpSpPr>
          <p:cNvPr id="532" name="Google Shape;532;p28"/>
          <p:cNvGrpSpPr/>
          <p:nvPr/>
        </p:nvGrpSpPr>
        <p:grpSpPr>
          <a:xfrm>
            <a:off x="2633321" y="2057400"/>
            <a:ext cx="1757363" cy="730250"/>
            <a:chOff x="1296" y="1412"/>
            <a:chExt cx="1107" cy="460"/>
          </a:xfrm>
        </p:grpSpPr>
        <p:sp>
          <p:nvSpPr>
            <p:cNvPr id="533" name="Google Shape;533;p28"/>
            <p:cNvSpPr/>
            <p:nvPr/>
          </p:nvSpPr>
          <p:spPr>
            <a:xfrm>
              <a:off x="2112" y="1488"/>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rgbClr val="D60093"/>
                </a:solidFill>
                <a:latin typeface="Arial"/>
                <a:ea typeface="Arial"/>
                <a:cs typeface="Arial"/>
                <a:sym typeface="Arial"/>
              </a:endParaRPr>
            </a:p>
          </p:txBody>
        </p:sp>
        <p:cxnSp>
          <p:nvCxnSpPr>
            <p:cNvPr id="534" name="Google Shape;534;p28"/>
            <p:cNvCxnSpPr/>
            <p:nvPr/>
          </p:nvCxnSpPr>
          <p:spPr>
            <a:xfrm>
              <a:off x="1296" y="1536"/>
              <a:ext cx="816" cy="0"/>
            </a:xfrm>
            <a:prstGeom prst="straightConnector1">
              <a:avLst/>
            </a:prstGeom>
            <a:noFill/>
            <a:ln cap="flat" cmpd="sng" w="9525">
              <a:solidFill>
                <a:schemeClr val="dk1"/>
              </a:solidFill>
              <a:prstDash val="solid"/>
              <a:round/>
              <a:headEnd len="med" w="med" type="none"/>
              <a:tailEnd len="med" w="med" type="none"/>
            </a:ln>
          </p:spPr>
        </p:cxnSp>
        <p:cxnSp>
          <p:nvCxnSpPr>
            <p:cNvPr id="535" name="Google Shape;535;p28"/>
            <p:cNvCxnSpPr/>
            <p:nvPr/>
          </p:nvCxnSpPr>
          <p:spPr>
            <a:xfrm flipH="1" rot="10800000">
              <a:off x="1296" y="1536"/>
              <a:ext cx="816" cy="336"/>
            </a:xfrm>
            <a:prstGeom prst="straightConnector1">
              <a:avLst/>
            </a:prstGeom>
            <a:noFill/>
            <a:ln cap="flat" cmpd="sng" w="9525">
              <a:solidFill>
                <a:schemeClr val="dk1"/>
              </a:solidFill>
              <a:prstDash val="solid"/>
              <a:round/>
              <a:headEnd len="med" w="med" type="none"/>
              <a:tailEnd len="med" w="med" type="none"/>
            </a:ln>
          </p:spPr>
        </p:cxnSp>
        <p:sp>
          <p:nvSpPr>
            <p:cNvPr id="536" name="Google Shape;536;p28"/>
            <p:cNvSpPr txBox="1"/>
            <p:nvPr/>
          </p:nvSpPr>
          <p:spPr>
            <a:xfrm>
              <a:off x="2198" y="1412"/>
              <a:ext cx="205"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b</a:t>
              </a:r>
              <a:endParaRPr/>
            </a:p>
          </p:txBody>
        </p:sp>
      </p:grpSp>
      <p:grpSp>
        <p:nvGrpSpPr>
          <p:cNvPr id="537" name="Google Shape;537;p28"/>
          <p:cNvGrpSpPr/>
          <p:nvPr/>
        </p:nvGrpSpPr>
        <p:grpSpPr>
          <a:xfrm>
            <a:off x="2633320" y="1797050"/>
            <a:ext cx="1760538" cy="1131888"/>
            <a:chOff x="1296" y="1248"/>
            <a:chExt cx="1109" cy="713"/>
          </a:xfrm>
        </p:grpSpPr>
        <p:sp>
          <p:nvSpPr>
            <p:cNvPr id="538" name="Google Shape;538;p28"/>
            <p:cNvSpPr/>
            <p:nvPr/>
          </p:nvSpPr>
          <p:spPr>
            <a:xfrm>
              <a:off x="2064" y="1776"/>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rgbClr val="D60093"/>
                </a:solidFill>
                <a:latin typeface="Arial"/>
                <a:ea typeface="Arial"/>
                <a:cs typeface="Arial"/>
                <a:sym typeface="Arial"/>
              </a:endParaRPr>
            </a:p>
          </p:txBody>
        </p:sp>
        <p:cxnSp>
          <p:nvCxnSpPr>
            <p:cNvPr id="539" name="Google Shape;539;p28"/>
            <p:cNvCxnSpPr/>
            <p:nvPr/>
          </p:nvCxnSpPr>
          <p:spPr>
            <a:xfrm>
              <a:off x="1296" y="1248"/>
              <a:ext cx="768" cy="576"/>
            </a:xfrm>
            <a:prstGeom prst="straightConnector1">
              <a:avLst/>
            </a:prstGeom>
            <a:noFill/>
            <a:ln cap="flat" cmpd="sng" w="9525">
              <a:solidFill>
                <a:schemeClr val="dk1"/>
              </a:solidFill>
              <a:prstDash val="solid"/>
              <a:round/>
              <a:headEnd len="med" w="med" type="none"/>
              <a:tailEnd len="med" w="med" type="none"/>
            </a:ln>
          </p:spPr>
        </p:cxnSp>
        <p:sp>
          <p:nvSpPr>
            <p:cNvPr id="540" name="Google Shape;540;p28"/>
            <p:cNvSpPr txBox="1"/>
            <p:nvPr/>
          </p:nvSpPr>
          <p:spPr>
            <a:xfrm>
              <a:off x="2208" y="1728"/>
              <a:ext cx="197"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c</a:t>
              </a:r>
              <a:endParaRPr/>
            </a:p>
          </p:txBody>
        </p:sp>
      </p:grpSp>
      <p:sp>
        <p:nvSpPr>
          <p:cNvPr id="541" name="Google Shape;541;p28"/>
          <p:cNvSpPr txBox="1"/>
          <p:nvPr/>
        </p:nvSpPr>
        <p:spPr>
          <a:xfrm>
            <a:off x="6046445" y="1600200"/>
            <a:ext cx="81785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Arial"/>
                <a:ea typeface="Arial"/>
                <a:cs typeface="Arial"/>
                <a:sym typeface="Arial"/>
              </a:rPr>
              <a:t>(1,a)</a:t>
            </a:r>
            <a:endParaRPr/>
          </a:p>
        </p:txBody>
      </p:sp>
      <p:sp>
        <p:nvSpPr>
          <p:cNvPr id="542" name="Google Shape;542;p28"/>
          <p:cNvSpPr txBox="1"/>
          <p:nvPr/>
        </p:nvSpPr>
        <p:spPr>
          <a:xfrm>
            <a:off x="6046445" y="1963738"/>
            <a:ext cx="81785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Arial"/>
                <a:ea typeface="Arial"/>
                <a:cs typeface="Arial"/>
                <a:sym typeface="Arial"/>
              </a:rPr>
              <a:t>(2,b)</a:t>
            </a:r>
            <a:endParaRPr/>
          </a:p>
        </p:txBody>
      </p:sp>
      <p:grpSp>
        <p:nvGrpSpPr>
          <p:cNvPr id="543" name="Google Shape;543;p28"/>
          <p:cNvGrpSpPr/>
          <p:nvPr/>
        </p:nvGrpSpPr>
        <p:grpSpPr>
          <a:xfrm>
            <a:off x="2633321" y="2254250"/>
            <a:ext cx="1773238" cy="1239838"/>
            <a:chOff x="1296" y="1536"/>
            <a:chExt cx="1117" cy="781"/>
          </a:xfrm>
        </p:grpSpPr>
        <p:sp>
          <p:nvSpPr>
            <p:cNvPr id="544" name="Google Shape;544;p28"/>
            <p:cNvSpPr/>
            <p:nvPr/>
          </p:nvSpPr>
          <p:spPr>
            <a:xfrm>
              <a:off x="2112" y="2160"/>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rgbClr val="D60093"/>
                </a:solidFill>
                <a:latin typeface="Arial"/>
                <a:ea typeface="Arial"/>
                <a:cs typeface="Arial"/>
                <a:sym typeface="Arial"/>
              </a:endParaRPr>
            </a:p>
          </p:txBody>
        </p:sp>
        <p:sp>
          <p:nvSpPr>
            <p:cNvPr id="545" name="Google Shape;545;p28"/>
            <p:cNvSpPr txBox="1"/>
            <p:nvPr/>
          </p:nvSpPr>
          <p:spPr>
            <a:xfrm>
              <a:off x="2208" y="2084"/>
              <a:ext cx="205"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d</a:t>
              </a:r>
              <a:endParaRPr/>
            </a:p>
          </p:txBody>
        </p:sp>
        <p:cxnSp>
          <p:nvCxnSpPr>
            <p:cNvPr id="546" name="Google Shape;546;p28"/>
            <p:cNvCxnSpPr/>
            <p:nvPr/>
          </p:nvCxnSpPr>
          <p:spPr>
            <a:xfrm>
              <a:off x="1296" y="1536"/>
              <a:ext cx="816" cy="624"/>
            </a:xfrm>
            <a:prstGeom prst="straightConnector1">
              <a:avLst/>
            </a:prstGeom>
            <a:noFill/>
            <a:ln cap="flat" cmpd="sng" w="9525">
              <a:solidFill>
                <a:schemeClr val="dk1"/>
              </a:solidFill>
              <a:prstDash val="solid"/>
              <a:round/>
              <a:headEnd len="med" w="med" type="none"/>
              <a:tailEnd len="med" w="med" type="none"/>
            </a:ln>
          </p:spPr>
        </p:cxnSp>
      </p:grpSp>
      <p:sp>
        <p:nvSpPr>
          <p:cNvPr id="547" name="Google Shape;547;p28"/>
          <p:cNvSpPr txBox="1"/>
          <p:nvPr/>
        </p:nvSpPr>
        <p:spPr>
          <a:xfrm>
            <a:off x="914400" y="3657600"/>
            <a:ext cx="7620000" cy="3785652"/>
          </a:xfrm>
          <a:prstGeom prst="rect">
            <a:avLst/>
          </a:prstGeom>
          <a:noFill/>
          <a:ln>
            <a:noFill/>
          </a:ln>
        </p:spPr>
        <p:txBody>
          <a:bodyPr anchorCtr="0" anchor="t" bIns="45700" lIns="91425" spcFirstLastPara="1" rIns="91425" wrap="square" tIns="45700">
            <a:spAutoFit/>
          </a:bodyPr>
          <a:lstStyle/>
          <a:p>
            <a:pPr indent="-342900" lvl="1" marL="342900" marR="0" rtl="0" algn="l">
              <a:spcBef>
                <a:spcPts val="0"/>
              </a:spcBef>
              <a:spcAft>
                <a:spcPts val="0"/>
              </a:spcAft>
              <a:buClr>
                <a:srgbClr val="008000"/>
              </a:buClr>
              <a:buSzPts val="2400"/>
              <a:buFont typeface="Arial"/>
              <a:buChar char="•"/>
            </a:pPr>
            <a:r>
              <a:rPr b="1" i="0" lang="en-US" sz="2400" u="none" cap="none" strike="noStrike">
                <a:solidFill>
                  <a:srgbClr val="008000"/>
                </a:solidFill>
                <a:latin typeface="Calibri"/>
                <a:ea typeface="Calibri"/>
                <a:cs typeface="Calibri"/>
                <a:sym typeface="Calibri"/>
              </a:rPr>
              <a:t>Worst case </a:t>
            </a:r>
            <a:r>
              <a:rPr b="0" i="0" lang="en-US" sz="2400" u="none" cap="none" strike="noStrike">
                <a:solidFill>
                  <a:schemeClr val="dk1"/>
                </a:solidFill>
                <a:latin typeface="Calibri"/>
                <a:ea typeface="Calibri"/>
                <a:cs typeface="Calibri"/>
                <a:sym typeface="Calibri"/>
              </a:rPr>
              <a:t>is when |</a:t>
            </a:r>
            <a:r>
              <a:rPr b="1" i="1" lang="en-US" sz="2400" u="none" cap="none" strike="noStrike">
                <a:solidFill>
                  <a:srgbClr val="D60093"/>
                </a:solidFill>
                <a:latin typeface="Calibri"/>
                <a:ea typeface="Calibri"/>
                <a:cs typeface="Calibri"/>
                <a:sym typeface="Calibri"/>
              </a:rPr>
              <a:t>Q</a:t>
            </a:r>
            <a:r>
              <a:rPr b="0" i="0" lang="en-US" sz="2400" u="none" cap="none" strike="noStrike">
                <a:solidFill>
                  <a:schemeClr val="dk1"/>
                </a:solidFill>
                <a:latin typeface="Calibri"/>
                <a:ea typeface="Calibri"/>
                <a:cs typeface="Calibri"/>
                <a:sym typeface="Calibri"/>
              </a:rPr>
              <a:t>| = |</a:t>
            </a:r>
            <a:r>
              <a:rPr b="1" i="0" lang="en-US" sz="2400" u="none" cap="none" strike="noStrike">
                <a:solidFill>
                  <a:srgbClr val="008000"/>
                </a:solidFill>
                <a:latin typeface="Calibri"/>
                <a:ea typeface="Calibri"/>
                <a:cs typeface="Calibri"/>
                <a:sym typeface="Calibri"/>
              </a:rPr>
              <a:t>A</a:t>
            </a:r>
            <a:r>
              <a:rPr b="0" i="0" lang="en-US" sz="2400" u="none" cap="none" strike="noStrike">
                <a:solidFill>
                  <a:schemeClr val="dk1"/>
                </a:solidFill>
                <a:latin typeface="Calibri"/>
                <a:ea typeface="Calibri"/>
                <a:cs typeface="Calibri"/>
                <a:sym typeface="Calibri"/>
              </a:rPr>
              <a:t>| = |</a:t>
            </a:r>
            <a:r>
              <a:rPr b="1" i="1" lang="en-US" sz="2400" u="none" cap="none" strike="noStrike">
                <a:solidFill>
                  <a:schemeClr val="dk1"/>
                </a:solidFill>
                <a:latin typeface="Calibri"/>
                <a:ea typeface="Calibri"/>
                <a:cs typeface="Calibri"/>
                <a:sym typeface="Calibri"/>
              </a:rPr>
              <a:t>M</a:t>
            </a:r>
            <a:r>
              <a:rPr b="1" baseline="-25000" i="1" lang="en-US" sz="2400" u="none" cap="none" strike="noStrike">
                <a:solidFill>
                  <a:schemeClr val="dk1"/>
                </a:solidFill>
                <a:latin typeface="Calibri"/>
                <a:ea typeface="Calibri"/>
                <a:cs typeface="Calibri"/>
                <a:sym typeface="Calibri"/>
              </a:rPr>
              <a:t>greedy</a:t>
            </a:r>
            <a:r>
              <a:rPr b="0" i="0" lang="en-US" sz="2400" u="none" cap="none" strike="noStrike">
                <a:solidFill>
                  <a:schemeClr val="dk1"/>
                </a:solidFill>
                <a:latin typeface="Calibri"/>
                <a:ea typeface="Calibri"/>
                <a:cs typeface="Calibri"/>
                <a:sym typeface="Calibri"/>
              </a:rPr>
              <a:t>|</a:t>
            </a:r>
            <a:endParaRPr/>
          </a:p>
          <a:p>
            <a:pPr indent="-342900" lvl="1" marL="342900" marR="0" rtl="0" algn="l">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Q = {c,d} – queries with no matching ad</a:t>
            </a:r>
            <a:endParaRPr/>
          </a:p>
          <a:p>
            <a:pPr indent="-342900" lvl="1" marL="342900" marR="0" rtl="0" algn="l">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A = {1,2} – ads that are adjacent to a query in Q but are already matched to another query</a:t>
            </a:r>
            <a:endParaRPr/>
          </a:p>
          <a:p>
            <a:pPr indent="-342900" lvl="1" marL="342900" marR="0" rtl="0" algn="l">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a:t>
            </a:r>
            <a:r>
              <a:rPr b="1" i="1" lang="en-US" sz="2400" u="none" cap="none" strike="noStrike">
                <a:solidFill>
                  <a:schemeClr val="dk1"/>
                </a:solidFill>
                <a:latin typeface="Calibri"/>
                <a:ea typeface="Calibri"/>
                <a:cs typeface="Calibri"/>
                <a:sym typeface="Calibri"/>
              </a:rPr>
              <a:t>M</a:t>
            </a:r>
            <a:r>
              <a:rPr b="1" baseline="-25000" i="1" lang="en-US" sz="2400" u="none" cap="none" strike="noStrike">
                <a:solidFill>
                  <a:schemeClr val="dk1"/>
                </a:solidFill>
                <a:latin typeface="Calibri"/>
                <a:ea typeface="Calibri"/>
                <a:cs typeface="Calibri"/>
                <a:sym typeface="Calibri"/>
              </a:rPr>
              <a:t>greedy</a:t>
            </a:r>
            <a:r>
              <a:rPr b="0" i="0" lang="en-US" sz="2400" u="none" cap="none" strike="noStrike">
                <a:solidFill>
                  <a:schemeClr val="dk1"/>
                </a:solidFill>
                <a:latin typeface="Calibri"/>
                <a:ea typeface="Calibri"/>
                <a:cs typeface="Calibri"/>
                <a:sym typeface="Calibri"/>
              </a:rPr>
              <a:t>| = 2, |</a:t>
            </a:r>
            <a:r>
              <a:rPr b="1" i="1" lang="en-US" sz="2400" u="none" cap="none" strike="noStrike">
                <a:solidFill>
                  <a:srgbClr val="D60093"/>
                </a:solidFill>
                <a:latin typeface="Calibri"/>
                <a:ea typeface="Calibri"/>
                <a:cs typeface="Calibri"/>
                <a:sym typeface="Calibri"/>
              </a:rPr>
              <a:t>Q</a:t>
            </a:r>
            <a:r>
              <a:rPr b="0" i="0" lang="en-US" sz="2400" u="none" cap="none" strike="noStrike">
                <a:solidFill>
                  <a:schemeClr val="dk1"/>
                </a:solidFill>
                <a:latin typeface="Calibri"/>
                <a:ea typeface="Calibri"/>
                <a:cs typeface="Calibri"/>
                <a:sym typeface="Calibri"/>
              </a:rPr>
              <a:t>| = 2, |</a:t>
            </a:r>
            <a:r>
              <a:rPr b="1" i="0" lang="en-US" sz="2400" u="none" cap="none" strike="noStrike">
                <a:solidFill>
                  <a:srgbClr val="008000"/>
                </a:solidFill>
                <a:latin typeface="Calibri"/>
                <a:ea typeface="Calibri"/>
                <a:cs typeface="Calibri"/>
                <a:sym typeface="Calibri"/>
              </a:rPr>
              <a:t>A</a:t>
            </a:r>
            <a:r>
              <a:rPr b="0" i="0" lang="en-US" sz="2400" u="none" cap="none" strike="noStrike">
                <a:solidFill>
                  <a:schemeClr val="dk1"/>
                </a:solidFill>
                <a:latin typeface="Calibri"/>
                <a:ea typeface="Calibri"/>
                <a:cs typeface="Calibri"/>
                <a:sym typeface="Calibri"/>
              </a:rPr>
              <a:t>| = 2</a:t>
            </a:r>
            <a:endParaRPr/>
          </a:p>
          <a:p>
            <a:pPr indent="-342900" lvl="1" marL="342900" marR="0" rtl="0" algn="l">
              <a:spcBef>
                <a:spcPts val="0"/>
              </a:spcBef>
              <a:spcAft>
                <a:spcPts val="0"/>
              </a:spcAft>
              <a:buClr>
                <a:srgbClr val="FF0066"/>
              </a:buClr>
              <a:buSzPts val="2400"/>
              <a:buFont typeface="Arial"/>
              <a:buChar char="•"/>
            </a:pPr>
            <a:r>
              <a:rPr b="1" i="0" lang="en-US" sz="2400" u="none" cap="none" strike="noStrike">
                <a:solidFill>
                  <a:srgbClr val="FF0066"/>
                </a:solidFill>
                <a:latin typeface="Calibri"/>
                <a:ea typeface="Calibri"/>
                <a:cs typeface="Calibri"/>
                <a:sym typeface="Calibri"/>
              </a:rPr>
              <a:t>Optimal matching: (1,c), (2,d), (3,b), (4,a)</a:t>
            </a:r>
            <a:endParaRPr/>
          </a:p>
          <a:p>
            <a:pPr indent="-342900" lvl="1" marL="342900" marR="0" rtl="0" algn="l">
              <a:spcBef>
                <a:spcPts val="0"/>
              </a:spcBef>
              <a:spcAft>
                <a:spcPts val="0"/>
              </a:spcAft>
              <a:buClr>
                <a:schemeClr val="dk1"/>
              </a:buClr>
              <a:buSzPts val="2400"/>
              <a:buFont typeface="Arial"/>
              <a:buChar char="•"/>
            </a:pPr>
            <a:r>
              <a:rPr b="0" i="0" lang="en-US" sz="2400" u="none" cap="none" strike="noStrike">
                <a:solidFill>
                  <a:schemeClr val="dk1"/>
                </a:solidFill>
                <a:latin typeface="Calibri"/>
                <a:ea typeface="Calibri"/>
                <a:cs typeface="Calibri"/>
                <a:sym typeface="Calibri"/>
              </a:rPr>
              <a:t>|</a:t>
            </a:r>
            <a:r>
              <a:rPr b="1" i="1" lang="en-US" sz="2400" u="none" cap="none" strike="noStrike">
                <a:solidFill>
                  <a:schemeClr val="dk1"/>
                </a:solidFill>
                <a:latin typeface="Calibri"/>
                <a:ea typeface="Calibri"/>
                <a:cs typeface="Calibri"/>
                <a:sym typeface="Calibri"/>
              </a:rPr>
              <a:t>M</a:t>
            </a:r>
            <a:r>
              <a:rPr b="1" baseline="-25000" i="1" lang="en-US" sz="2400" u="none" cap="none" strike="noStrike">
                <a:solidFill>
                  <a:schemeClr val="dk1"/>
                </a:solidFill>
                <a:latin typeface="Calibri"/>
                <a:ea typeface="Calibri"/>
                <a:cs typeface="Calibri"/>
                <a:sym typeface="Calibri"/>
              </a:rPr>
              <a:t>opt</a:t>
            </a:r>
            <a:r>
              <a:rPr b="0" i="0" lang="en-US" sz="2400" u="none" cap="none" strike="noStrike">
                <a:solidFill>
                  <a:schemeClr val="dk1"/>
                </a:solidFill>
                <a:latin typeface="Calibri"/>
                <a:ea typeface="Calibri"/>
                <a:cs typeface="Calibri"/>
                <a:sym typeface="Calibri"/>
              </a:rPr>
              <a:t>| = 4</a:t>
            </a:r>
            <a:endParaRPr/>
          </a:p>
          <a:p>
            <a:pPr indent="-342900" lvl="1" marL="342900" marR="0" rtl="0" algn="l">
              <a:spcBef>
                <a:spcPts val="0"/>
              </a:spcBef>
              <a:spcAft>
                <a:spcPts val="0"/>
              </a:spcAft>
              <a:buClr>
                <a:srgbClr val="0000FF"/>
              </a:buClr>
              <a:buSzPts val="2400"/>
              <a:buFont typeface="Arial"/>
              <a:buChar char="•"/>
            </a:pPr>
            <a:r>
              <a:rPr b="1" i="0" lang="en-US" sz="2400" u="none" cap="none" strike="noStrike">
                <a:solidFill>
                  <a:srgbClr val="0000FF"/>
                </a:solidFill>
                <a:latin typeface="Calibri"/>
                <a:ea typeface="Calibri"/>
                <a:cs typeface="Calibri"/>
                <a:sym typeface="Calibri"/>
              </a:rPr>
              <a:t>|</a:t>
            </a:r>
            <a:r>
              <a:rPr b="1" i="1" lang="en-US" sz="2400" u="none" cap="none" strike="noStrike">
                <a:solidFill>
                  <a:srgbClr val="0000FF"/>
                </a:solidFill>
                <a:latin typeface="Calibri"/>
                <a:ea typeface="Calibri"/>
                <a:cs typeface="Calibri"/>
                <a:sym typeface="Calibri"/>
              </a:rPr>
              <a:t>M</a:t>
            </a:r>
            <a:r>
              <a:rPr b="1" baseline="-25000" i="1" lang="en-US" sz="2400" u="none" cap="none" strike="noStrike">
                <a:solidFill>
                  <a:srgbClr val="0000FF"/>
                </a:solidFill>
                <a:latin typeface="Calibri"/>
                <a:ea typeface="Calibri"/>
                <a:cs typeface="Calibri"/>
                <a:sym typeface="Calibri"/>
              </a:rPr>
              <a:t>greedy</a:t>
            </a:r>
            <a:r>
              <a:rPr b="1" i="0" lang="en-US" sz="2400" u="none" cap="none" strike="noStrike">
                <a:solidFill>
                  <a:srgbClr val="0000FF"/>
                </a:solidFill>
                <a:latin typeface="Calibri"/>
                <a:ea typeface="Calibri"/>
                <a:cs typeface="Calibri"/>
                <a:sym typeface="Calibri"/>
              </a:rPr>
              <a:t>|/|</a:t>
            </a:r>
            <a:r>
              <a:rPr b="1" i="1" lang="en-US" sz="2400" u="none" cap="none" strike="noStrike">
                <a:solidFill>
                  <a:srgbClr val="0000FF"/>
                </a:solidFill>
                <a:latin typeface="Calibri"/>
                <a:ea typeface="Calibri"/>
                <a:cs typeface="Calibri"/>
                <a:sym typeface="Calibri"/>
              </a:rPr>
              <a:t>M</a:t>
            </a:r>
            <a:r>
              <a:rPr b="1" baseline="-25000" i="1" lang="en-US" sz="2400" u="none" cap="none" strike="noStrike">
                <a:solidFill>
                  <a:srgbClr val="0000FF"/>
                </a:solidFill>
                <a:latin typeface="Calibri"/>
                <a:ea typeface="Calibri"/>
                <a:cs typeface="Calibri"/>
                <a:sym typeface="Calibri"/>
              </a:rPr>
              <a:t>opt</a:t>
            </a:r>
            <a:r>
              <a:rPr b="1" i="0" lang="en-US" sz="2400" u="none" cap="none" strike="noStrike">
                <a:solidFill>
                  <a:srgbClr val="0000FF"/>
                </a:solidFill>
                <a:latin typeface="Calibri"/>
                <a:ea typeface="Calibri"/>
                <a:cs typeface="Calibri"/>
                <a:sym typeface="Calibri"/>
              </a:rPr>
              <a:t>| = ½	(competitive ratio)</a:t>
            </a:r>
            <a:endParaRPr b="0" i="0" sz="2400" u="none" cap="none" strike="noStrike">
              <a:solidFill>
                <a:schemeClr val="dk1"/>
              </a:solidFill>
              <a:latin typeface="Calibri"/>
              <a:ea typeface="Calibri"/>
              <a:cs typeface="Calibri"/>
              <a:sym typeface="Calibri"/>
            </a:endParaRPr>
          </a:p>
          <a:p>
            <a:pPr indent="0" lvl="1" marL="0" marR="0" rtl="0" algn="l">
              <a:spcBef>
                <a:spcPts val="0"/>
              </a:spcBef>
              <a:spcAft>
                <a:spcPts val="0"/>
              </a:spcAft>
              <a:buNone/>
            </a:pPr>
            <a:r>
              <a:t/>
            </a:r>
            <a:endParaRPr b="0" i="0" sz="24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t/>
            </a:r>
            <a:endParaRPr sz="2400">
              <a:solidFill>
                <a:schemeClr val="dk1"/>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26"/>
                                        </p:tgtEl>
                                        <p:attrNameLst>
                                          <p:attrName>style.visibility</p:attrName>
                                        </p:attrNameLst>
                                      </p:cBhvr>
                                      <p:to>
                                        <p:strVal val="visible"/>
                                      </p:to>
                                    </p:set>
                                    <p:anim calcmode="lin" valueType="num">
                                      <p:cBhvr additive="base">
                                        <p:cTn dur="500"/>
                                        <p:tgtEl>
                                          <p:spTgt spid="526"/>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41"/>
                                        </p:tgtEl>
                                        <p:attrNameLst>
                                          <p:attrName>style.visibility</p:attrName>
                                        </p:attrNameLst>
                                      </p:cBhvr>
                                      <p:to>
                                        <p:strVal val="visible"/>
                                      </p:to>
                                    </p:set>
                                    <p:anim calcmode="lin" valueType="num">
                                      <p:cBhvr additive="base">
                                        <p:cTn dur="500"/>
                                        <p:tgtEl>
                                          <p:spTgt spid="54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32"/>
                                        </p:tgtEl>
                                        <p:attrNameLst>
                                          <p:attrName>style.visibility</p:attrName>
                                        </p:attrNameLst>
                                      </p:cBhvr>
                                      <p:to>
                                        <p:strVal val="visible"/>
                                      </p:to>
                                    </p:set>
                                    <p:anim calcmode="lin" valueType="num">
                                      <p:cBhvr additive="base">
                                        <p:cTn dur="500"/>
                                        <p:tgtEl>
                                          <p:spTgt spid="53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42"/>
                                        </p:tgtEl>
                                        <p:attrNameLst>
                                          <p:attrName>style.visibility</p:attrName>
                                        </p:attrNameLst>
                                      </p:cBhvr>
                                      <p:to>
                                        <p:strVal val="visible"/>
                                      </p:to>
                                    </p:set>
                                    <p:anim calcmode="lin" valueType="num">
                                      <p:cBhvr additive="base">
                                        <p:cTn dur="500"/>
                                        <p:tgtEl>
                                          <p:spTgt spid="542"/>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37"/>
                                        </p:tgtEl>
                                        <p:attrNameLst>
                                          <p:attrName>style.visibility</p:attrName>
                                        </p:attrNameLst>
                                      </p:cBhvr>
                                      <p:to>
                                        <p:strVal val="visible"/>
                                      </p:to>
                                    </p:set>
                                    <p:anim calcmode="lin" valueType="num">
                                      <p:cBhvr additive="base">
                                        <p:cTn dur="500"/>
                                        <p:tgtEl>
                                          <p:spTgt spid="537"/>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543"/>
                                        </p:tgtEl>
                                        <p:attrNameLst>
                                          <p:attrName>style.visibility</p:attrName>
                                        </p:attrNameLst>
                                      </p:cBhvr>
                                      <p:to>
                                        <p:strVal val="visible"/>
                                      </p:to>
                                    </p:set>
                                    <p:anim calcmode="lin" valueType="num">
                                      <p:cBhvr additive="base">
                                        <p:cTn dur="500"/>
                                        <p:tgtEl>
                                          <p:spTgt spid="543"/>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7">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29"/>
          <p:cNvSpPr txBox="1"/>
          <p:nvPr>
            <p:ph type="ctrTitle"/>
          </p:nvPr>
        </p:nvSpPr>
        <p:spPr>
          <a:xfrm>
            <a:off x="685800" y="2133600"/>
            <a:ext cx="7772400" cy="14700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br>
              <a:rPr lang="en-US"/>
            </a:br>
            <a:r>
              <a:rPr lang="en-US"/>
              <a:t>“Performance-Based” </a:t>
            </a:r>
            <a:br>
              <a:rPr lang="en-US"/>
            </a:br>
            <a:r>
              <a:rPr lang="en-US"/>
              <a:t>Web Advertising</a:t>
            </a:r>
            <a:endParaRPr/>
          </a:p>
        </p:txBody>
      </p:sp>
      <p:sp>
        <p:nvSpPr>
          <p:cNvPr id="554" name="Google Shape;554;p29"/>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Autofit/>
          </a:bodyPr>
          <a:lstStyle/>
          <a:p>
            <a:pPr indent="0" lvl="0" marL="0" rtl="0" algn="ctr">
              <a:spcBef>
                <a:spcPts val="0"/>
              </a:spcBef>
              <a:spcAft>
                <a:spcPts val="0"/>
              </a:spcAft>
              <a:buSzPts val="3200"/>
              <a:buNone/>
            </a:pPr>
            <a:r>
              <a:rPr lang="en-US"/>
              <a:t>“Showing is not enough, </a:t>
            </a:r>
            <a:endParaRPr/>
          </a:p>
          <a:p>
            <a:pPr indent="0" lvl="0" marL="0" rtl="0" algn="ctr">
              <a:spcBef>
                <a:spcPts val="0"/>
              </a:spcBef>
              <a:spcAft>
                <a:spcPts val="0"/>
              </a:spcAft>
              <a:buSzPts val="3200"/>
              <a:buNone/>
            </a:pPr>
            <a:r>
              <a:rPr lang="en-US"/>
              <a:t>must be clicked”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3"/>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Types of Web Ads</a:t>
            </a:r>
            <a:endParaRPr/>
          </a:p>
        </p:txBody>
      </p:sp>
      <p:sp>
        <p:nvSpPr>
          <p:cNvPr id="104" name="Google Shape;104;p3"/>
          <p:cNvSpPr txBox="1"/>
          <p:nvPr>
            <p:ph idx="1" type="body"/>
          </p:nvPr>
        </p:nvSpPr>
        <p:spPr>
          <a:xfrm>
            <a:off x="685800" y="1295400"/>
            <a:ext cx="8153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400"/>
              <a:buChar char="●"/>
            </a:pPr>
            <a:r>
              <a:rPr lang="en-US" sz="2400">
                <a:solidFill>
                  <a:srgbClr val="0000FF"/>
                </a:solidFill>
              </a:rPr>
              <a:t>Advertisers post ads directly</a:t>
            </a:r>
            <a:endParaRPr/>
          </a:p>
          <a:p>
            <a:pPr indent="-285750" lvl="1" marL="742950" rtl="0" algn="l">
              <a:spcBef>
                <a:spcPts val="400"/>
              </a:spcBef>
              <a:spcAft>
                <a:spcPts val="0"/>
              </a:spcAft>
              <a:buSzPts val="2000"/>
              <a:buChar char="⮚"/>
            </a:pPr>
            <a:r>
              <a:rPr lang="en-US" sz="2000"/>
              <a:t>Craig’s List, auto trading sites, social networks</a:t>
            </a:r>
            <a:endParaRPr/>
          </a:p>
          <a:p>
            <a:pPr indent="-342900" lvl="0" marL="342900" rtl="0" algn="l">
              <a:spcBef>
                <a:spcPts val="480"/>
              </a:spcBef>
              <a:spcAft>
                <a:spcPts val="0"/>
              </a:spcAft>
              <a:buSzPts val="2400"/>
              <a:buChar char="●"/>
            </a:pPr>
            <a:r>
              <a:rPr b="1" lang="en-US" sz="2400">
                <a:solidFill>
                  <a:srgbClr val="0000FF"/>
                </a:solidFill>
              </a:rPr>
              <a:t>Advertisers pay for display ads to be placed on websites</a:t>
            </a:r>
            <a:endParaRPr/>
          </a:p>
          <a:p>
            <a:pPr indent="-285750" lvl="1" marL="742950" rtl="0" algn="l">
              <a:spcBef>
                <a:spcPts val="400"/>
              </a:spcBef>
              <a:spcAft>
                <a:spcPts val="0"/>
              </a:spcAft>
              <a:buSzPts val="2000"/>
              <a:buChar char="⮚"/>
            </a:pPr>
            <a:r>
              <a:rPr lang="en-US" sz="2000">
                <a:solidFill>
                  <a:srgbClr val="008000"/>
                </a:solidFill>
              </a:rPr>
              <a:t>Fixed price per </a:t>
            </a:r>
            <a:r>
              <a:rPr b="1" i="1" lang="en-US" sz="2000">
                <a:solidFill>
                  <a:srgbClr val="008000"/>
                </a:solidFill>
              </a:rPr>
              <a:t>impression </a:t>
            </a:r>
            <a:r>
              <a:rPr lang="en-US" sz="2000"/>
              <a:t>(one display of the ad with download of page by a user)</a:t>
            </a:r>
            <a:endParaRPr/>
          </a:p>
          <a:p>
            <a:pPr indent="-342900" lvl="0" marL="342900" rtl="0" algn="l">
              <a:spcBef>
                <a:spcPts val="480"/>
              </a:spcBef>
              <a:spcAft>
                <a:spcPts val="0"/>
              </a:spcAft>
              <a:buSzPts val="2400"/>
              <a:buChar char="●"/>
            </a:pPr>
            <a:r>
              <a:rPr b="1" lang="en-US" sz="2400">
                <a:solidFill>
                  <a:srgbClr val="0000FF"/>
                </a:solidFill>
              </a:rPr>
              <a:t>Online stores show ads </a:t>
            </a:r>
            <a:endParaRPr/>
          </a:p>
          <a:p>
            <a:pPr indent="-285750" lvl="1" marL="742950" rtl="0" algn="l">
              <a:spcBef>
                <a:spcPts val="400"/>
              </a:spcBef>
              <a:spcAft>
                <a:spcPts val="0"/>
              </a:spcAft>
              <a:buSzPts val="2000"/>
              <a:buChar char="⮚"/>
            </a:pPr>
            <a:r>
              <a:rPr lang="en-US" sz="2000"/>
              <a:t>Amazon, Macy’s, etc.</a:t>
            </a:r>
            <a:endParaRPr/>
          </a:p>
          <a:p>
            <a:pPr indent="-285750" lvl="1" marL="742950" rtl="0" algn="l">
              <a:spcBef>
                <a:spcPts val="400"/>
              </a:spcBef>
              <a:spcAft>
                <a:spcPts val="0"/>
              </a:spcAft>
              <a:buSzPts val="2000"/>
              <a:buChar char="⮚"/>
            </a:pPr>
            <a:r>
              <a:rPr b="1" lang="en-US" sz="2000">
                <a:solidFill>
                  <a:srgbClr val="008000"/>
                </a:solidFill>
              </a:rPr>
              <a:t>Selected by store to maximize probability customer will buy product</a:t>
            </a:r>
            <a:endParaRPr/>
          </a:p>
          <a:p>
            <a:pPr indent="-285750" lvl="1" marL="742950" rtl="0" algn="l">
              <a:spcBef>
                <a:spcPts val="400"/>
              </a:spcBef>
              <a:spcAft>
                <a:spcPts val="0"/>
              </a:spcAft>
              <a:buSzPts val="2000"/>
              <a:buChar char="⮚"/>
            </a:pPr>
            <a:r>
              <a:rPr b="1" lang="en-US" sz="2000">
                <a:solidFill>
                  <a:srgbClr val="008000"/>
                </a:solidFill>
              </a:rPr>
              <a:t>Collaborative Filtering</a:t>
            </a:r>
            <a:endParaRPr/>
          </a:p>
          <a:p>
            <a:pPr indent="-342900" lvl="0" marL="342900" rtl="0" algn="l">
              <a:spcBef>
                <a:spcPts val="480"/>
              </a:spcBef>
              <a:spcAft>
                <a:spcPts val="0"/>
              </a:spcAft>
              <a:buSzPts val="2400"/>
              <a:buChar char="●"/>
            </a:pPr>
            <a:r>
              <a:rPr b="1" lang="en-US" sz="2400">
                <a:solidFill>
                  <a:srgbClr val="0000FF"/>
                </a:solidFill>
              </a:rPr>
              <a:t>Search ads are placed among results of a search query</a:t>
            </a:r>
            <a:endParaRPr/>
          </a:p>
          <a:p>
            <a:pPr indent="-285750" lvl="1" marL="742950" rtl="0" algn="l">
              <a:spcBef>
                <a:spcPts val="400"/>
              </a:spcBef>
              <a:spcAft>
                <a:spcPts val="0"/>
              </a:spcAft>
              <a:buSzPts val="2000"/>
              <a:buChar char="⮚"/>
            </a:pPr>
            <a:r>
              <a:rPr lang="en-US" sz="2000">
                <a:solidFill>
                  <a:srgbClr val="008000"/>
                </a:solidFill>
              </a:rPr>
              <a:t>Advertisers </a:t>
            </a:r>
            <a:r>
              <a:rPr b="1" lang="en-US" sz="2000">
                <a:solidFill>
                  <a:srgbClr val="008000"/>
                </a:solidFill>
              </a:rPr>
              <a:t>bid</a:t>
            </a:r>
            <a:r>
              <a:rPr lang="en-US" sz="2000">
                <a:solidFill>
                  <a:srgbClr val="008000"/>
                </a:solidFill>
              </a:rPr>
              <a:t> for right to have their ad shown in response to </a:t>
            </a:r>
            <a:r>
              <a:rPr b="1" lang="en-US" sz="2000">
                <a:solidFill>
                  <a:srgbClr val="008000"/>
                </a:solidFill>
              </a:rPr>
              <a:t>certain queries</a:t>
            </a:r>
            <a:endParaRPr/>
          </a:p>
          <a:p>
            <a:pPr indent="-285750" lvl="1" marL="742950" rtl="0" algn="l">
              <a:spcBef>
                <a:spcPts val="400"/>
              </a:spcBef>
              <a:spcAft>
                <a:spcPts val="0"/>
              </a:spcAft>
              <a:buSzPts val="2000"/>
              <a:buChar char="⮚"/>
            </a:pPr>
            <a:r>
              <a:rPr lang="en-US" sz="2000">
                <a:solidFill>
                  <a:srgbClr val="008000"/>
                </a:solidFill>
              </a:rPr>
              <a:t>Pay only if ad is </a:t>
            </a:r>
            <a:r>
              <a:rPr b="1" lang="en-US" sz="2000">
                <a:solidFill>
                  <a:srgbClr val="008000"/>
                </a:solidFill>
              </a:rPr>
              <a:t>clicked on</a:t>
            </a:r>
            <a:endParaRPr/>
          </a:p>
        </p:txBody>
      </p:sp>
      <p:sp>
        <p:nvSpPr>
          <p:cNvPr id="105" name="Google Shape;105;p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06" name="Google Shape;106;p3"/>
          <p:cNvPicPr preferRelativeResize="0"/>
          <p:nvPr/>
        </p:nvPicPr>
        <p:blipFill rotWithShape="1">
          <a:blip r:embed="rId3">
            <a:alphaModFix/>
          </a:blip>
          <a:srcRect b="0" l="0" r="0" t="0"/>
          <a:stretch/>
        </p:blipFill>
        <p:spPr>
          <a:xfrm>
            <a:off x="196832" y="2209800"/>
            <a:ext cx="8750336" cy="6189542"/>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9" name="Shape 559"/>
        <p:cNvGrpSpPr/>
        <p:nvPr/>
      </p:nvGrpSpPr>
      <p:grpSpPr>
        <a:xfrm>
          <a:off x="0" y="0"/>
          <a:ext cx="0" cy="0"/>
          <a:chOff x="0" y="0"/>
          <a:chExt cx="0" cy="0"/>
        </a:xfrm>
      </p:grpSpPr>
      <p:sp>
        <p:nvSpPr>
          <p:cNvPr id="560" name="Google Shape;560;p30"/>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History of Web Advertising</a:t>
            </a:r>
            <a:endParaRPr/>
          </a:p>
        </p:txBody>
      </p:sp>
      <p:sp>
        <p:nvSpPr>
          <p:cNvPr id="561" name="Google Shape;561;p30"/>
          <p:cNvSpPr txBox="1"/>
          <p:nvPr>
            <p:ph idx="1" type="body"/>
          </p:nvPr>
        </p:nvSpPr>
        <p:spPr>
          <a:xfrm>
            <a:off x="457200" y="1295400"/>
            <a:ext cx="8229600" cy="5410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2800"/>
              <a:buChar char="●"/>
            </a:pPr>
            <a:r>
              <a:rPr b="1" lang="en-US">
                <a:solidFill>
                  <a:srgbClr val="D60093"/>
                </a:solidFill>
              </a:rPr>
              <a:t>Banner ads </a:t>
            </a:r>
            <a:r>
              <a:rPr b="1" lang="en-US"/>
              <a:t>(1995-2001)</a:t>
            </a:r>
            <a:endParaRPr/>
          </a:p>
          <a:p>
            <a:pPr indent="-285750" lvl="1" marL="742950" rtl="0" algn="l">
              <a:spcBef>
                <a:spcPts val="480"/>
              </a:spcBef>
              <a:spcAft>
                <a:spcPts val="0"/>
              </a:spcAft>
              <a:buSzPts val="2400"/>
              <a:buChar char="⮚"/>
            </a:pPr>
            <a:r>
              <a:rPr lang="en-US"/>
              <a:t>Initial form of web advertising</a:t>
            </a:r>
            <a:endParaRPr/>
          </a:p>
          <a:p>
            <a:pPr indent="-285750" lvl="1" marL="742950" rtl="0" algn="l">
              <a:spcBef>
                <a:spcPts val="480"/>
              </a:spcBef>
              <a:spcAft>
                <a:spcPts val="0"/>
              </a:spcAft>
              <a:buSzPts val="2400"/>
              <a:buChar char="⮚"/>
            </a:pPr>
            <a:r>
              <a:rPr lang="en-US"/>
              <a:t>Popular websites charged </a:t>
            </a:r>
            <a:br>
              <a:rPr lang="en-US"/>
            </a:br>
            <a:r>
              <a:rPr lang="en-US"/>
              <a:t>$</a:t>
            </a:r>
            <a:r>
              <a:rPr i="1" lang="en-US"/>
              <a:t>X</a:t>
            </a:r>
            <a:r>
              <a:rPr lang="en-US"/>
              <a:t> for every 1,000 </a:t>
            </a:r>
            <a:br>
              <a:rPr lang="en-US"/>
            </a:br>
            <a:r>
              <a:rPr lang="en-US"/>
              <a:t>“impressions” of the ad</a:t>
            </a:r>
            <a:endParaRPr/>
          </a:p>
          <a:p>
            <a:pPr indent="-228600" lvl="2" marL="1143000" rtl="0" algn="l">
              <a:spcBef>
                <a:spcPts val="440"/>
              </a:spcBef>
              <a:spcAft>
                <a:spcPts val="0"/>
              </a:spcAft>
              <a:buSzPts val="2200"/>
              <a:buFont typeface="Calibri"/>
              <a:buChar char="•"/>
            </a:pPr>
            <a:r>
              <a:rPr lang="en-US"/>
              <a:t>Called “</a:t>
            </a:r>
            <a:r>
              <a:rPr b="1" lang="en-US"/>
              <a:t>CPM</a:t>
            </a:r>
            <a:r>
              <a:rPr lang="en-US"/>
              <a:t>” rate </a:t>
            </a:r>
            <a:br>
              <a:rPr lang="en-US"/>
            </a:br>
            <a:r>
              <a:rPr lang="en-US"/>
              <a:t>(</a:t>
            </a:r>
            <a:r>
              <a:rPr lang="en-US">
                <a:solidFill>
                  <a:srgbClr val="FF0000"/>
                </a:solidFill>
              </a:rPr>
              <a:t>Cost per thousand impressions</a:t>
            </a:r>
            <a:r>
              <a:rPr lang="en-US"/>
              <a:t>)</a:t>
            </a:r>
            <a:endParaRPr/>
          </a:p>
          <a:p>
            <a:pPr indent="-228600" lvl="2" marL="1143000" rtl="0" algn="l">
              <a:spcBef>
                <a:spcPts val="440"/>
              </a:spcBef>
              <a:spcAft>
                <a:spcPts val="0"/>
              </a:spcAft>
              <a:buSzPts val="2200"/>
              <a:buFont typeface="Calibri"/>
              <a:buChar char="•"/>
            </a:pPr>
            <a:r>
              <a:rPr lang="en-US"/>
              <a:t>Modeled similar to TV, magazine ads</a:t>
            </a:r>
            <a:endParaRPr/>
          </a:p>
          <a:p>
            <a:pPr indent="-285750" lvl="1" marL="742950" rtl="0" algn="l">
              <a:spcBef>
                <a:spcPts val="480"/>
              </a:spcBef>
              <a:spcAft>
                <a:spcPts val="0"/>
              </a:spcAft>
              <a:buSzPts val="2400"/>
              <a:buChar char="⮚"/>
            </a:pPr>
            <a:r>
              <a:rPr lang="en-US"/>
              <a:t>From </a:t>
            </a:r>
            <a:r>
              <a:rPr b="1" lang="en-US"/>
              <a:t>untargeted</a:t>
            </a:r>
            <a:r>
              <a:rPr lang="en-US"/>
              <a:t> to </a:t>
            </a:r>
            <a:r>
              <a:rPr b="1" lang="en-US"/>
              <a:t>demographically targeted</a:t>
            </a:r>
            <a:endParaRPr/>
          </a:p>
          <a:p>
            <a:pPr indent="-285750" lvl="1" marL="742950" rtl="0" algn="l">
              <a:spcBef>
                <a:spcPts val="480"/>
              </a:spcBef>
              <a:spcAft>
                <a:spcPts val="0"/>
              </a:spcAft>
              <a:buSzPts val="2400"/>
              <a:buChar char="⮚"/>
            </a:pPr>
            <a:r>
              <a:rPr b="1" lang="en-US">
                <a:solidFill>
                  <a:srgbClr val="FF0000"/>
                </a:solidFill>
              </a:rPr>
              <a:t>Low</a:t>
            </a:r>
            <a:r>
              <a:rPr b="1" lang="en-US"/>
              <a:t> click-through rates</a:t>
            </a:r>
            <a:endParaRPr/>
          </a:p>
          <a:p>
            <a:pPr indent="-228600" lvl="2" marL="1143000" rtl="0" algn="l">
              <a:spcBef>
                <a:spcPts val="440"/>
              </a:spcBef>
              <a:spcAft>
                <a:spcPts val="0"/>
              </a:spcAft>
              <a:buSzPts val="2200"/>
              <a:buFont typeface="Calibri"/>
              <a:buChar char="•"/>
            </a:pPr>
            <a:r>
              <a:rPr lang="en-US"/>
              <a:t>Low Return on Investment (ROI) for advertisers</a:t>
            </a:r>
            <a:endParaRPr/>
          </a:p>
        </p:txBody>
      </p:sp>
      <p:sp>
        <p:nvSpPr>
          <p:cNvPr id="562" name="Google Shape;562;p3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pSp>
        <p:nvGrpSpPr>
          <p:cNvPr id="563" name="Google Shape;563;p30"/>
          <p:cNvGrpSpPr/>
          <p:nvPr/>
        </p:nvGrpSpPr>
        <p:grpSpPr>
          <a:xfrm>
            <a:off x="5815243" y="1219200"/>
            <a:ext cx="3275707" cy="2743200"/>
            <a:chOff x="5815243" y="1371600"/>
            <a:chExt cx="3275707" cy="2743200"/>
          </a:xfrm>
        </p:grpSpPr>
        <p:pic>
          <p:nvPicPr>
            <p:cNvPr id="564" name="Google Shape;564;p30"/>
            <p:cNvPicPr preferRelativeResize="0"/>
            <p:nvPr/>
          </p:nvPicPr>
          <p:blipFill rotWithShape="1">
            <a:blip r:embed="rId3">
              <a:alphaModFix/>
            </a:blip>
            <a:srcRect b="0" l="0" r="0" t="0"/>
            <a:stretch/>
          </p:blipFill>
          <p:spPr>
            <a:xfrm>
              <a:off x="5815243" y="1371600"/>
              <a:ext cx="3252557" cy="2743200"/>
            </a:xfrm>
            <a:prstGeom prst="rect">
              <a:avLst/>
            </a:prstGeom>
            <a:noFill/>
            <a:ln>
              <a:noFill/>
            </a:ln>
          </p:spPr>
        </p:pic>
        <p:sp>
          <p:nvSpPr>
            <p:cNvPr id="565" name="Google Shape;565;p30"/>
            <p:cNvSpPr/>
            <p:nvPr/>
          </p:nvSpPr>
          <p:spPr>
            <a:xfrm>
              <a:off x="8328950" y="1414057"/>
              <a:ext cx="762000" cy="381000"/>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ahoma"/>
                <a:ea typeface="Tahoma"/>
                <a:cs typeface="Tahoma"/>
                <a:sym typeface="Tahoma"/>
              </a:endParaRPr>
            </a:p>
          </p:txBody>
        </p:sp>
        <p:sp>
          <p:nvSpPr>
            <p:cNvPr id="566" name="Google Shape;566;p30"/>
            <p:cNvSpPr/>
            <p:nvPr/>
          </p:nvSpPr>
          <p:spPr>
            <a:xfrm>
              <a:off x="7924800" y="3200400"/>
              <a:ext cx="1118957" cy="914400"/>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ahoma"/>
                <a:ea typeface="Tahoma"/>
                <a:cs typeface="Tahoma"/>
                <a:sym typeface="Tahoma"/>
              </a:endParaRPr>
            </a:p>
          </p:txBody>
        </p:sp>
        <p:sp>
          <p:nvSpPr>
            <p:cNvPr id="567" name="Google Shape;567;p30"/>
            <p:cNvSpPr/>
            <p:nvPr/>
          </p:nvSpPr>
          <p:spPr>
            <a:xfrm>
              <a:off x="6653443" y="1910542"/>
              <a:ext cx="433157" cy="152400"/>
            </a:xfrm>
            <a:prstGeom prst="rect">
              <a:avLst/>
            </a:prstGeom>
            <a:noFill/>
            <a:ln cap="flat" cmpd="sng" w="381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400">
                <a:solidFill>
                  <a:schemeClr val="dk1"/>
                </a:solidFill>
                <a:latin typeface="Tahoma"/>
                <a:ea typeface="Tahoma"/>
                <a:cs typeface="Tahoma"/>
                <a:sym typeface="Tahoma"/>
              </a:endParaRPr>
            </a:p>
          </p:txBody>
        </p:sp>
      </p:grpSp>
      <p:sp>
        <p:nvSpPr>
          <p:cNvPr id="568" name="Google Shape;568;p30"/>
          <p:cNvSpPr txBox="1"/>
          <p:nvPr/>
        </p:nvSpPr>
        <p:spPr>
          <a:xfrm>
            <a:off x="6781597" y="4038600"/>
            <a:ext cx="2371162"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600">
                <a:solidFill>
                  <a:srgbClr val="008000"/>
                </a:solidFill>
                <a:latin typeface="Arial"/>
                <a:ea typeface="Arial"/>
                <a:cs typeface="Arial"/>
                <a:sym typeface="Arial"/>
              </a:rPr>
              <a:t>CPM</a:t>
            </a:r>
            <a:r>
              <a:rPr lang="en-US" sz="1600">
                <a:solidFill>
                  <a:srgbClr val="008000"/>
                </a:solidFill>
                <a:latin typeface="Arial"/>
                <a:ea typeface="Arial"/>
                <a:cs typeface="Arial"/>
                <a:sym typeface="Arial"/>
              </a:rPr>
              <a:t>…cost per </a:t>
            </a:r>
            <a:r>
              <a:rPr i="1" lang="en-US" sz="1600">
                <a:solidFill>
                  <a:srgbClr val="008000"/>
                </a:solidFill>
                <a:latin typeface="Arial"/>
                <a:ea typeface="Arial"/>
                <a:cs typeface="Arial"/>
                <a:sym typeface="Arial"/>
              </a:rPr>
              <a:t>mille</a:t>
            </a:r>
            <a:endParaRPr/>
          </a:p>
          <a:p>
            <a:pPr indent="0" lvl="0" marL="0" marR="0" rtl="0" algn="l">
              <a:spcBef>
                <a:spcPts val="0"/>
              </a:spcBef>
              <a:spcAft>
                <a:spcPts val="0"/>
              </a:spcAft>
              <a:buNone/>
            </a:pPr>
            <a:r>
              <a:rPr i="1" lang="en-US" sz="1600">
                <a:solidFill>
                  <a:srgbClr val="008000"/>
                </a:solidFill>
                <a:latin typeface="Arial"/>
                <a:ea typeface="Arial"/>
                <a:cs typeface="Arial"/>
                <a:sym typeface="Arial"/>
              </a:rPr>
              <a:t>Mille…thousand in Latin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6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3" name="Shape 573"/>
        <p:cNvGrpSpPr/>
        <p:nvPr/>
      </p:nvGrpSpPr>
      <p:grpSpPr>
        <a:xfrm>
          <a:off x="0" y="0"/>
          <a:ext cx="0" cy="0"/>
          <a:chOff x="0" y="0"/>
          <a:chExt cx="0" cy="0"/>
        </a:xfrm>
      </p:grpSpPr>
      <p:sp>
        <p:nvSpPr>
          <p:cNvPr id="574" name="Google Shape;574;p31"/>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Performance-based Advertising</a:t>
            </a:r>
            <a:endParaRPr/>
          </a:p>
        </p:txBody>
      </p:sp>
      <p:sp>
        <p:nvSpPr>
          <p:cNvPr id="575" name="Google Shape;575;p31"/>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2800"/>
              <a:buChar char="●"/>
            </a:pPr>
            <a:r>
              <a:rPr b="1" lang="en-US">
                <a:solidFill>
                  <a:srgbClr val="008000"/>
                </a:solidFill>
              </a:rPr>
              <a:t>Introduced by Overture around 2000</a:t>
            </a:r>
            <a:endParaRPr/>
          </a:p>
          <a:p>
            <a:pPr indent="-285750" lvl="1" marL="742950" rtl="0" algn="l">
              <a:spcBef>
                <a:spcPts val="480"/>
              </a:spcBef>
              <a:spcAft>
                <a:spcPts val="0"/>
              </a:spcAft>
              <a:buSzPts val="2400"/>
              <a:buChar char="⮚"/>
            </a:pPr>
            <a:r>
              <a:rPr lang="en-US">
                <a:solidFill>
                  <a:srgbClr val="0000FF"/>
                </a:solidFill>
              </a:rPr>
              <a:t>Advertisers </a:t>
            </a:r>
            <a:r>
              <a:rPr b="1" lang="en-US">
                <a:solidFill>
                  <a:srgbClr val="0000FF"/>
                </a:solidFill>
              </a:rPr>
              <a:t>bid</a:t>
            </a:r>
            <a:r>
              <a:rPr lang="en-US">
                <a:solidFill>
                  <a:srgbClr val="0000FF"/>
                </a:solidFill>
              </a:rPr>
              <a:t> on </a:t>
            </a:r>
            <a:r>
              <a:rPr b="1" lang="en-US">
                <a:solidFill>
                  <a:srgbClr val="0000FF"/>
                </a:solidFill>
              </a:rPr>
              <a:t>search keywords</a:t>
            </a:r>
            <a:endParaRPr/>
          </a:p>
          <a:p>
            <a:pPr indent="-285750" lvl="1" marL="742950" rtl="0" algn="l">
              <a:spcBef>
                <a:spcPts val="480"/>
              </a:spcBef>
              <a:spcAft>
                <a:spcPts val="0"/>
              </a:spcAft>
              <a:buSzPts val="2400"/>
              <a:buChar char="⮚"/>
            </a:pPr>
            <a:r>
              <a:rPr lang="en-US">
                <a:solidFill>
                  <a:srgbClr val="D60093"/>
                </a:solidFill>
              </a:rPr>
              <a:t>When someone searches for that keyword, the </a:t>
            </a:r>
            <a:r>
              <a:rPr b="1" lang="en-US">
                <a:solidFill>
                  <a:srgbClr val="D60093"/>
                </a:solidFill>
              </a:rPr>
              <a:t>highest bidder’s ad is shown first</a:t>
            </a:r>
            <a:endParaRPr/>
          </a:p>
          <a:p>
            <a:pPr indent="-285750" lvl="1" marL="742950" rtl="0" algn="l">
              <a:spcBef>
                <a:spcPts val="480"/>
              </a:spcBef>
              <a:spcAft>
                <a:spcPts val="0"/>
              </a:spcAft>
              <a:buSzPts val="2400"/>
              <a:buChar char="⮚"/>
            </a:pPr>
            <a:r>
              <a:rPr lang="en-US">
                <a:solidFill>
                  <a:srgbClr val="008000"/>
                </a:solidFill>
              </a:rPr>
              <a:t>Advertiser is charged </a:t>
            </a:r>
            <a:r>
              <a:rPr lang="en-US">
                <a:solidFill>
                  <a:srgbClr val="FF0000"/>
                </a:solidFill>
              </a:rPr>
              <a:t>only if the ad is *clicked* on</a:t>
            </a:r>
            <a:endParaRPr/>
          </a:p>
          <a:p>
            <a:pPr indent="-101600" lvl="8" marL="3886200" rtl="0" algn="l">
              <a:spcBef>
                <a:spcPts val="400"/>
              </a:spcBef>
              <a:spcAft>
                <a:spcPts val="0"/>
              </a:spcAft>
              <a:buClr>
                <a:schemeClr val="dk1"/>
              </a:buClr>
              <a:buSzPts val="2000"/>
              <a:buFont typeface="Times New Roman"/>
              <a:buNone/>
            </a:pPr>
            <a:r>
              <a:t/>
            </a:r>
            <a:endParaRPr/>
          </a:p>
          <a:p>
            <a:pPr indent="-342900" lvl="0" marL="342900" rtl="0" algn="l">
              <a:spcBef>
                <a:spcPts val="560"/>
              </a:spcBef>
              <a:spcAft>
                <a:spcPts val="0"/>
              </a:spcAft>
              <a:buSzPts val="2800"/>
              <a:buChar char="●"/>
            </a:pPr>
            <a:r>
              <a:rPr lang="en-US"/>
              <a:t>Similar model adopted by Google with some changes around 2002</a:t>
            </a:r>
            <a:endParaRPr/>
          </a:p>
          <a:p>
            <a:pPr indent="-285750" lvl="1" marL="742950" rtl="0" algn="l">
              <a:spcBef>
                <a:spcPts val="480"/>
              </a:spcBef>
              <a:spcAft>
                <a:spcPts val="0"/>
              </a:spcAft>
              <a:buSzPts val="2400"/>
              <a:buChar char="⮚"/>
            </a:pPr>
            <a:r>
              <a:rPr lang="en-US"/>
              <a:t>Called </a:t>
            </a:r>
            <a:r>
              <a:rPr b="1" lang="en-US"/>
              <a:t>Adwords</a:t>
            </a:r>
            <a:endParaRPr/>
          </a:p>
        </p:txBody>
      </p:sp>
      <p:sp>
        <p:nvSpPr>
          <p:cNvPr id="576" name="Google Shape;576;p3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 name="Shape 581"/>
        <p:cNvGrpSpPr/>
        <p:nvPr/>
      </p:nvGrpSpPr>
      <p:grpSpPr>
        <a:xfrm>
          <a:off x="0" y="0"/>
          <a:ext cx="0" cy="0"/>
          <a:chOff x="0" y="0"/>
          <a:chExt cx="0" cy="0"/>
        </a:xfrm>
      </p:grpSpPr>
      <p:sp>
        <p:nvSpPr>
          <p:cNvPr id="582" name="Google Shape;582;p32"/>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Web 2.0</a:t>
            </a:r>
            <a:endParaRPr/>
          </a:p>
        </p:txBody>
      </p:sp>
      <p:sp>
        <p:nvSpPr>
          <p:cNvPr id="583" name="Google Shape;583;p32"/>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800"/>
              <a:buChar char="●"/>
            </a:pPr>
            <a:r>
              <a:rPr b="1" lang="en-US">
                <a:solidFill>
                  <a:srgbClr val="0000FF"/>
                </a:solidFill>
              </a:rPr>
              <a:t>Performance-based advertising works!</a:t>
            </a:r>
            <a:endParaRPr/>
          </a:p>
          <a:p>
            <a:pPr indent="-285750" lvl="1" marL="742950" rtl="0" algn="l">
              <a:spcBef>
                <a:spcPts val="480"/>
              </a:spcBef>
              <a:spcAft>
                <a:spcPts val="0"/>
              </a:spcAft>
              <a:buSzPts val="2400"/>
              <a:buChar char="⮚"/>
            </a:pPr>
            <a:r>
              <a:rPr lang="en-US"/>
              <a:t>Multi-billion-dollar industry</a:t>
            </a:r>
            <a:endParaRPr/>
          </a:p>
          <a:p>
            <a:pPr indent="-101600" lvl="8" marL="3886200" rtl="0" algn="l">
              <a:spcBef>
                <a:spcPts val="400"/>
              </a:spcBef>
              <a:spcAft>
                <a:spcPts val="0"/>
              </a:spcAft>
              <a:buClr>
                <a:schemeClr val="dk1"/>
              </a:buClr>
              <a:buSzPts val="2000"/>
              <a:buFont typeface="Times New Roman"/>
              <a:buNone/>
            </a:pPr>
            <a:r>
              <a:t/>
            </a:r>
            <a:endParaRPr/>
          </a:p>
          <a:p>
            <a:pPr indent="-342900" lvl="0" marL="342900" rtl="0" algn="l">
              <a:spcBef>
                <a:spcPts val="560"/>
              </a:spcBef>
              <a:spcAft>
                <a:spcPts val="0"/>
              </a:spcAft>
              <a:buSzPts val="2800"/>
              <a:buChar char="●"/>
            </a:pPr>
            <a:r>
              <a:rPr b="1" lang="en-US">
                <a:solidFill>
                  <a:srgbClr val="D60093"/>
                </a:solidFill>
              </a:rPr>
              <a:t>Interesting problem: </a:t>
            </a:r>
            <a:br>
              <a:rPr b="1" lang="en-US">
                <a:solidFill>
                  <a:srgbClr val="D60093"/>
                </a:solidFill>
              </a:rPr>
            </a:br>
            <a:r>
              <a:rPr b="1" lang="en-US"/>
              <a:t>What ads to show for a given query? </a:t>
            </a:r>
            <a:endParaRPr/>
          </a:p>
          <a:p>
            <a:pPr indent="-285750" lvl="1" marL="742950" rtl="0" algn="l">
              <a:spcBef>
                <a:spcPts val="480"/>
              </a:spcBef>
              <a:spcAft>
                <a:spcPts val="0"/>
              </a:spcAft>
              <a:buSzPts val="2400"/>
              <a:buChar char="⮚"/>
            </a:pPr>
            <a:r>
              <a:rPr lang="en-US"/>
              <a:t>(Today’s lecture)</a:t>
            </a:r>
            <a:endParaRPr/>
          </a:p>
          <a:p>
            <a:pPr indent="-101600" lvl="8" marL="3886200" rtl="0" algn="l">
              <a:spcBef>
                <a:spcPts val="400"/>
              </a:spcBef>
              <a:spcAft>
                <a:spcPts val="0"/>
              </a:spcAft>
              <a:buClr>
                <a:schemeClr val="dk1"/>
              </a:buClr>
              <a:buSzPts val="2000"/>
              <a:buFont typeface="Times New Roman"/>
              <a:buNone/>
            </a:pPr>
            <a:r>
              <a:t/>
            </a:r>
            <a:endParaRPr/>
          </a:p>
          <a:p>
            <a:pPr indent="-342900" lvl="0" marL="342900" rtl="0" algn="l">
              <a:spcBef>
                <a:spcPts val="560"/>
              </a:spcBef>
              <a:spcAft>
                <a:spcPts val="0"/>
              </a:spcAft>
              <a:buSzPts val="2800"/>
              <a:buChar char="●"/>
            </a:pPr>
            <a:r>
              <a:rPr b="1" lang="en-US">
                <a:solidFill>
                  <a:srgbClr val="008000"/>
                </a:solidFill>
              </a:rPr>
              <a:t>If I am an advertiser, which search terms should I bid on and how much should I bid? </a:t>
            </a:r>
            <a:endParaRPr/>
          </a:p>
          <a:p>
            <a:pPr indent="-285750" lvl="1" marL="742950" rtl="0" algn="l">
              <a:spcBef>
                <a:spcPts val="480"/>
              </a:spcBef>
              <a:spcAft>
                <a:spcPts val="0"/>
              </a:spcAft>
              <a:buSzPts val="2400"/>
              <a:buChar char="⮚"/>
            </a:pPr>
            <a:r>
              <a:rPr lang="en-US"/>
              <a:t>(Not focus of today’s lecture)</a:t>
            </a:r>
            <a:endParaRPr/>
          </a:p>
          <a:p>
            <a:pPr indent="-285750" lvl="1" marL="742950" rtl="0" algn="l">
              <a:spcBef>
                <a:spcPts val="480"/>
              </a:spcBef>
              <a:spcAft>
                <a:spcPts val="0"/>
              </a:spcAft>
              <a:buSzPts val="2400"/>
              <a:buFont typeface="Noto Sans Symbols"/>
              <a:buNone/>
            </a:pPr>
            <a:r>
              <a:t/>
            </a:r>
            <a:endParaRPr/>
          </a:p>
        </p:txBody>
      </p:sp>
      <p:sp>
        <p:nvSpPr>
          <p:cNvPr id="584" name="Google Shape;584;p3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8" name="Shape 588"/>
        <p:cNvGrpSpPr/>
        <p:nvPr/>
      </p:nvGrpSpPr>
      <p:grpSpPr>
        <a:xfrm>
          <a:off x="0" y="0"/>
          <a:ext cx="0" cy="0"/>
          <a:chOff x="0" y="0"/>
          <a:chExt cx="0" cy="0"/>
        </a:xfrm>
      </p:grpSpPr>
      <p:sp>
        <p:nvSpPr>
          <p:cNvPr id="589" name="Google Shape;589;p33"/>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Adwords Problem</a:t>
            </a:r>
            <a:endParaRPr/>
          </a:p>
        </p:txBody>
      </p:sp>
      <p:sp>
        <p:nvSpPr>
          <p:cNvPr id="590" name="Google Shape;590;p33"/>
          <p:cNvSpPr txBox="1"/>
          <p:nvPr>
            <p:ph idx="1" type="body"/>
          </p:nvPr>
        </p:nvSpPr>
        <p:spPr>
          <a:xfrm>
            <a:off x="457200" y="1295400"/>
            <a:ext cx="8229600" cy="5562600"/>
          </a:xfrm>
          <a:prstGeom prst="rect">
            <a:avLst/>
          </a:prstGeom>
          <a:noFill/>
          <a:ln>
            <a:noFill/>
          </a:ln>
        </p:spPr>
        <p:txBody>
          <a:bodyPr anchorCtr="0" anchor="t" bIns="45700" lIns="91425" spcFirstLastPara="1" rIns="91425" wrap="square" tIns="45700">
            <a:normAutofit lnSpcReduction="10000"/>
          </a:bodyPr>
          <a:lstStyle/>
          <a:p>
            <a:pPr indent="-342900" lvl="0" marL="342900" rtl="0" algn="l">
              <a:spcBef>
                <a:spcPts val="0"/>
              </a:spcBef>
              <a:spcAft>
                <a:spcPts val="0"/>
              </a:spcAft>
              <a:buSzPts val="2800"/>
              <a:buChar char="●"/>
            </a:pPr>
            <a:r>
              <a:rPr b="1" lang="en-US">
                <a:solidFill>
                  <a:srgbClr val="0000FF"/>
                </a:solidFill>
              </a:rPr>
              <a:t>Given:</a:t>
            </a:r>
            <a:endParaRPr/>
          </a:p>
          <a:p>
            <a:pPr indent="-285750" lvl="1" marL="742950" rtl="0" algn="l">
              <a:spcBef>
                <a:spcPts val="480"/>
              </a:spcBef>
              <a:spcAft>
                <a:spcPts val="0"/>
              </a:spcAft>
              <a:buSzPts val="2400"/>
              <a:buChar char="⮚"/>
            </a:pPr>
            <a:r>
              <a:rPr b="1" lang="en-US"/>
              <a:t>1.</a:t>
            </a:r>
            <a:r>
              <a:rPr lang="en-US"/>
              <a:t> A </a:t>
            </a:r>
            <a:r>
              <a:rPr lang="en-US">
                <a:solidFill>
                  <a:srgbClr val="FF0000"/>
                </a:solidFill>
              </a:rPr>
              <a:t>set of bids </a:t>
            </a:r>
            <a:r>
              <a:rPr lang="en-US"/>
              <a:t>by advertisers for </a:t>
            </a:r>
            <a:r>
              <a:rPr lang="en-US">
                <a:solidFill>
                  <a:srgbClr val="FF0000"/>
                </a:solidFill>
              </a:rPr>
              <a:t>search queries</a:t>
            </a:r>
            <a:endParaRPr/>
          </a:p>
          <a:p>
            <a:pPr indent="-285750" lvl="1" marL="742950" rtl="0" algn="l">
              <a:spcBef>
                <a:spcPts val="480"/>
              </a:spcBef>
              <a:spcAft>
                <a:spcPts val="0"/>
              </a:spcAft>
              <a:buSzPts val="2400"/>
              <a:buChar char="⮚"/>
            </a:pPr>
            <a:r>
              <a:rPr b="1" lang="en-US"/>
              <a:t>2.</a:t>
            </a:r>
            <a:r>
              <a:rPr lang="en-US"/>
              <a:t> A </a:t>
            </a:r>
            <a:r>
              <a:rPr lang="en-US">
                <a:solidFill>
                  <a:srgbClr val="FF0000"/>
                </a:solidFill>
              </a:rPr>
              <a:t>click-through rate (CTR)</a:t>
            </a:r>
            <a:r>
              <a:rPr lang="en-US"/>
              <a:t> for </a:t>
            </a:r>
            <a:r>
              <a:rPr lang="en-US">
                <a:solidFill>
                  <a:srgbClr val="FF0000"/>
                </a:solidFill>
              </a:rPr>
              <a:t>each</a:t>
            </a:r>
            <a:r>
              <a:rPr lang="en-US"/>
              <a:t> </a:t>
            </a:r>
            <a:r>
              <a:rPr lang="en-US">
                <a:solidFill>
                  <a:srgbClr val="009900"/>
                </a:solidFill>
              </a:rPr>
              <a:t>advertiser-query pair</a:t>
            </a:r>
            <a:endParaRPr/>
          </a:p>
          <a:p>
            <a:pPr indent="-285750" lvl="1" marL="742950" rtl="0" algn="l">
              <a:spcBef>
                <a:spcPts val="480"/>
              </a:spcBef>
              <a:spcAft>
                <a:spcPts val="0"/>
              </a:spcAft>
              <a:buSzPts val="2400"/>
              <a:buChar char="⮚"/>
            </a:pPr>
            <a:r>
              <a:rPr b="1" lang="en-US"/>
              <a:t>3.</a:t>
            </a:r>
            <a:r>
              <a:rPr lang="en-US"/>
              <a:t> A </a:t>
            </a:r>
            <a:r>
              <a:rPr lang="en-US">
                <a:solidFill>
                  <a:srgbClr val="009900"/>
                </a:solidFill>
              </a:rPr>
              <a:t>budget</a:t>
            </a:r>
            <a:r>
              <a:rPr lang="en-US"/>
              <a:t> for each advertiser (say for 1 month)</a:t>
            </a:r>
            <a:endParaRPr/>
          </a:p>
          <a:p>
            <a:pPr indent="-285750" lvl="1" marL="742950" rtl="0" algn="l">
              <a:spcBef>
                <a:spcPts val="480"/>
              </a:spcBef>
              <a:spcAft>
                <a:spcPts val="0"/>
              </a:spcAft>
              <a:buSzPts val="2400"/>
              <a:buChar char="⮚"/>
            </a:pPr>
            <a:r>
              <a:rPr b="1" lang="en-US"/>
              <a:t>4.</a:t>
            </a:r>
            <a:r>
              <a:rPr lang="en-US"/>
              <a:t> A </a:t>
            </a:r>
            <a:r>
              <a:rPr lang="en-US">
                <a:solidFill>
                  <a:srgbClr val="009900"/>
                </a:solidFill>
              </a:rPr>
              <a:t>limit on the number of ads to be displayed </a:t>
            </a:r>
            <a:r>
              <a:rPr lang="en-US"/>
              <a:t>with each search query</a:t>
            </a:r>
            <a:endParaRPr/>
          </a:p>
          <a:p>
            <a:pPr indent="-342900" lvl="0" marL="342900" rtl="0" algn="l">
              <a:spcBef>
                <a:spcPts val="560"/>
              </a:spcBef>
              <a:spcAft>
                <a:spcPts val="0"/>
              </a:spcAft>
              <a:buSzPts val="2800"/>
              <a:buChar char="●"/>
            </a:pPr>
            <a:r>
              <a:rPr b="1" lang="en-US">
                <a:solidFill>
                  <a:srgbClr val="D60093"/>
                </a:solidFill>
              </a:rPr>
              <a:t>Respond to each search query with </a:t>
            </a:r>
            <a:r>
              <a:rPr b="1" lang="en-US">
                <a:solidFill>
                  <a:srgbClr val="009900"/>
                </a:solidFill>
              </a:rPr>
              <a:t>a set of advertisers</a:t>
            </a:r>
            <a:r>
              <a:rPr b="1" lang="en-US">
                <a:solidFill>
                  <a:srgbClr val="D60093"/>
                </a:solidFill>
              </a:rPr>
              <a:t> such that:</a:t>
            </a:r>
            <a:endParaRPr/>
          </a:p>
          <a:p>
            <a:pPr indent="-285750" lvl="1" marL="742950" rtl="0" algn="l">
              <a:spcBef>
                <a:spcPts val="480"/>
              </a:spcBef>
              <a:spcAft>
                <a:spcPts val="0"/>
              </a:spcAft>
              <a:buSzPts val="2400"/>
              <a:buChar char="⮚"/>
            </a:pPr>
            <a:r>
              <a:rPr b="1" lang="en-US"/>
              <a:t>1.</a:t>
            </a:r>
            <a:r>
              <a:rPr lang="en-US"/>
              <a:t> The </a:t>
            </a:r>
            <a:r>
              <a:rPr lang="en-US">
                <a:solidFill>
                  <a:srgbClr val="FF0000"/>
                </a:solidFill>
              </a:rPr>
              <a:t>size of the set </a:t>
            </a:r>
            <a:r>
              <a:rPr lang="en-US"/>
              <a:t>is </a:t>
            </a:r>
            <a:r>
              <a:rPr lang="en-US">
                <a:solidFill>
                  <a:srgbClr val="FF0000"/>
                </a:solidFill>
              </a:rPr>
              <a:t>no larger </a:t>
            </a:r>
            <a:r>
              <a:rPr lang="en-US"/>
              <a:t>than the </a:t>
            </a:r>
            <a:r>
              <a:rPr lang="en-US">
                <a:solidFill>
                  <a:srgbClr val="FF0000"/>
                </a:solidFill>
              </a:rPr>
              <a:t>limit on the number of ads </a:t>
            </a:r>
            <a:r>
              <a:rPr lang="en-US"/>
              <a:t>per query</a:t>
            </a:r>
            <a:endParaRPr/>
          </a:p>
          <a:p>
            <a:pPr indent="-285750" lvl="1" marL="742950" rtl="0" algn="l">
              <a:spcBef>
                <a:spcPts val="480"/>
              </a:spcBef>
              <a:spcAft>
                <a:spcPts val="0"/>
              </a:spcAft>
              <a:buSzPts val="2400"/>
              <a:buChar char="⮚"/>
            </a:pPr>
            <a:r>
              <a:rPr b="1" lang="en-US"/>
              <a:t>2.</a:t>
            </a:r>
            <a:r>
              <a:rPr lang="en-US"/>
              <a:t> Each advertiser </a:t>
            </a:r>
            <a:r>
              <a:rPr lang="en-US">
                <a:solidFill>
                  <a:srgbClr val="009900"/>
                </a:solidFill>
              </a:rPr>
              <a:t>has bid </a:t>
            </a:r>
            <a:r>
              <a:rPr lang="en-US"/>
              <a:t>on the search query</a:t>
            </a:r>
            <a:endParaRPr/>
          </a:p>
          <a:p>
            <a:pPr indent="-285750" lvl="1" marL="742950" rtl="0" algn="l">
              <a:spcBef>
                <a:spcPts val="480"/>
              </a:spcBef>
              <a:spcAft>
                <a:spcPts val="0"/>
              </a:spcAft>
              <a:buSzPts val="2400"/>
              <a:buChar char="⮚"/>
            </a:pPr>
            <a:r>
              <a:rPr b="1" lang="en-US"/>
              <a:t>3.</a:t>
            </a:r>
            <a:r>
              <a:rPr lang="en-US"/>
              <a:t> Each advertiser </a:t>
            </a:r>
            <a:r>
              <a:rPr lang="en-US">
                <a:solidFill>
                  <a:srgbClr val="009900"/>
                </a:solidFill>
              </a:rPr>
              <a:t>has enough budget left </a:t>
            </a:r>
            <a:r>
              <a:rPr lang="en-US"/>
              <a:t>to pay for the ad if it is clicked upon</a:t>
            </a:r>
            <a:endParaRPr/>
          </a:p>
        </p:txBody>
      </p:sp>
      <p:sp>
        <p:nvSpPr>
          <p:cNvPr id="591" name="Google Shape;591;p3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590">
                                            <p:txEl>
                                              <p:pRg end="0" st="0"/>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0">
                                            <p:txEl>
                                              <p:pRg end="1" st="1"/>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0">
                                            <p:txEl>
                                              <p:pRg end="2" st="2"/>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0">
                                            <p:txEl>
                                              <p:pRg end="3" st="3"/>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0">
                                            <p:txEl>
                                              <p:pRg end="4" st="4"/>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0">
                                            <p:txEl>
                                              <p:pRg end="5" st="5"/>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0">
                                            <p:txEl>
                                              <p:pRg end="6" st="6"/>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0">
                                            <p:txEl>
                                              <p:pRg end="7" st="7"/>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0">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6" name="Shape 596"/>
        <p:cNvGrpSpPr/>
        <p:nvPr/>
      </p:nvGrpSpPr>
      <p:grpSpPr>
        <a:xfrm>
          <a:off x="0" y="0"/>
          <a:ext cx="0" cy="0"/>
          <a:chOff x="0" y="0"/>
          <a:chExt cx="0" cy="0"/>
        </a:xfrm>
      </p:grpSpPr>
      <p:sp>
        <p:nvSpPr>
          <p:cNvPr id="597" name="Google Shape;597;p34"/>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Adwords Problem</a:t>
            </a:r>
            <a:endParaRPr/>
          </a:p>
        </p:txBody>
      </p:sp>
      <p:sp>
        <p:nvSpPr>
          <p:cNvPr id="598" name="Google Shape;598;p34"/>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SzPts val="2800"/>
              <a:buChar char="●"/>
            </a:pPr>
            <a:r>
              <a:rPr lang="en-US"/>
              <a:t>A stream of queries arrives at the search engine: </a:t>
            </a:r>
            <a:r>
              <a:rPr b="1" i="1" lang="en-US"/>
              <a:t>q</a:t>
            </a:r>
            <a:r>
              <a:rPr b="1" baseline="-25000" i="1" lang="en-US"/>
              <a:t>1</a:t>
            </a:r>
            <a:r>
              <a:rPr i="1" lang="en-US"/>
              <a:t>, </a:t>
            </a:r>
            <a:r>
              <a:rPr b="1" i="1" lang="en-US"/>
              <a:t>q</a:t>
            </a:r>
            <a:r>
              <a:rPr b="1" baseline="-25000" i="1" lang="en-US"/>
              <a:t>2</a:t>
            </a:r>
            <a:r>
              <a:rPr i="1" lang="en-US"/>
              <a:t>, …</a:t>
            </a:r>
            <a:endParaRPr/>
          </a:p>
          <a:p>
            <a:pPr indent="-342900" lvl="0" marL="342900" rtl="0" algn="l">
              <a:lnSpc>
                <a:spcPct val="90000"/>
              </a:lnSpc>
              <a:spcBef>
                <a:spcPts val="560"/>
              </a:spcBef>
              <a:spcAft>
                <a:spcPts val="0"/>
              </a:spcAft>
              <a:buSzPts val="2800"/>
              <a:buChar char="●"/>
            </a:pPr>
            <a:r>
              <a:rPr lang="en-US"/>
              <a:t>Several advertisers bid on each query</a:t>
            </a:r>
            <a:endParaRPr/>
          </a:p>
          <a:p>
            <a:pPr indent="-342900" lvl="0" marL="342900" rtl="0" algn="l">
              <a:lnSpc>
                <a:spcPct val="90000"/>
              </a:lnSpc>
              <a:spcBef>
                <a:spcPts val="560"/>
              </a:spcBef>
              <a:spcAft>
                <a:spcPts val="0"/>
              </a:spcAft>
              <a:buSzPts val="2800"/>
              <a:buChar char="●"/>
            </a:pPr>
            <a:r>
              <a:rPr lang="en-US"/>
              <a:t>When query </a:t>
            </a:r>
            <a:r>
              <a:rPr b="1" i="1" lang="en-US"/>
              <a:t>q</a:t>
            </a:r>
            <a:r>
              <a:rPr b="1" baseline="-25000" i="1" lang="en-US"/>
              <a:t>i</a:t>
            </a:r>
            <a:r>
              <a:rPr lang="en-US"/>
              <a:t> arrives, search engine must pick a subset of advertisers whose ads are shown</a:t>
            </a:r>
            <a:endParaRPr/>
          </a:p>
          <a:p>
            <a:pPr indent="-101600" lvl="8" marL="3886200" rtl="0" algn="l">
              <a:lnSpc>
                <a:spcPct val="90000"/>
              </a:lnSpc>
              <a:spcBef>
                <a:spcPts val="400"/>
              </a:spcBef>
              <a:spcAft>
                <a:spcPts val="0"/>
              </a:spcAft>
              <a:buClr>
                <a:schemeClr val="dk1"/>
              </a:buClr>
              <a:buSzPts val="2000"/>
              <a:buFont typeface="Times New Roman"/>
              <a:buNone/>
            </a:pPr>
            <a:r>
              <a:t/>
            </a:r>
            <a:endParaRPr/>
          </a:p>
          <a:p>
            <a:pPr indent="-342900" lvl="0" marL="342900" rtl="0" algn="l">
              <a:lnSpc>
                <a:spcPct val="90000"/>
              </a:lnSpc>
              <a:spcBef>
                <a:spcPts val="560"/>
              </a:spcBef>
              <a:spcAft>
                <a:spcPts val="0"/>
              </a:spcAft>
              <a:buSzPts val="2800"/>
              <a:buChar char="●"/>
            </a:pPr>
            <a:r>
              <a:rPr b="1" lang="en-US">
                <a:solidFill>
                  <a:srgbClr val="D60093"/>
                </a:solidFill>
              </a:rPr>
              <a:t>Goal:</a:t>
            </a:r>
            <a:r>
              <a:rPr lang="en-US"/>
              <a:t> </a:t>
            </a:r>
            <a:r>
              <a:rPr b="1" lang="en-US"/>
              <a:t>Maximize search engine’s revenues</a:t>
            </a:r>
            <a:endParaRPr/>
          </a:p>
          <a:p>
            <a:pPr indent="-285750" lvl="1" marL="742950" rtl="0" algn="l">
              <a:spcBef>
                <a:spcPts val="480"/>
              </a:spcBef>
              <a:spcAft>
                <a:spcPts val="0"/>
              </a:spcAft>
              <a:buSzPts val="2400"/>
              <a:buChar char="⮚"/>
            </a:pPr>
            <a:r>
              <a:rPr b="1" lang="en-US">
                <a:solidFill>
                  <a:srgbClr val="008000"/>
                </a:solidFill>
              </a:rPr>
              <a:t>Simple solution:</a:t>
            </a:r>
            <a:r>
              <a:rPr b="1" lang="en-US">
                <a:solidFill>
                  <a:schemeClr val="accent3"/>
                </a:solidFill>
              </a:rPr>
              <a:t> </a:t>
            </a:r>
            <a:r>
              <a:rPr lang="en-US"/>
              <a:t>Instead of raw bids, use the “</a:t>
            </a:r>
            <a:r>
              <a:rPr b="1" lang="en-US"/>
              <a:t>expected revenue per click</a:t>
            </a:r>
            <a:r>
              <a:rPr lang="en-US"/>
              <a:t>” (i.e., </a:t>
            </a:r>
            <a:r>
              <a:rPr b="1" lang="en-US"/>
              <a:t>Bid*CTR</a:t>
            </a:r>
            <a:r>
              <a:rPr lang="en-US"/>
              <a:t>)</a:t>
            </a:r>
            <a:endParaRPr/>
          </a:p>
          <a:p>
            <a:pPr indent="-342900" lvl="0" marL="342900" rtl="0" algn="l">
              <a:lnSpc>
                <a:spcPct val="90000"/>
              </a:lnSpc>
              <a:spcBef>
                <a:spcPts val="560"/>
              </a:spcBef>
              <a:spcAft>
                <a:spcPts val="0"/>
              </a:spcAft>
              <a:buSzPts val="2800"/>
              <a:buChar char="●"/>
            </a:pPr>
            <a:r>
              <a:rPr b="1" lang="en-US">
                <a:solidFill>
                  <a:srgbClr val="0000FF"/>
                </a:solidFill>
              </a:rPr>
              <a:t>Clearly we need an online algorithm!</a:t>
            </a:r>
            <a:endParaRPr/>
          </a:p>
        </p:txBody>
      </p:sp>
      <p:sp>
        <p:nvSpPr>
          <p:cNvPr id="599" name="Google Shape;599;p3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 presetSubtype="0">
                                  <p:stCondLst>
                                    <p:cond delay="0"/>
                                  </p:stCondLst>
                                  <p:childTnLst>
                                    <p:set>
                                      <p:cBhvr>
                                        <p:cTn dur="1" fill="hold">
                                          <p:stCondLst>
                                            <p:cond delay="0"/>
                                          </p:stCondLst>
                                        </p:cTn>
                                        <p:tgtEl>
                                          <p:spTgt spid="598">
                                            <p:txEl>
                                              <p:pRg end="0" st="0"/>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8">
                                            <p:txEl>
                                              <p:pRg end="1" st="1"/>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8">
                                            <p:txEl>
                                              <p:pRg end="2" st="2"/>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8">
                                            <p:txEl>
                                              <p:pRg end="3" st="3"/>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8">
                                            <p:txEl>
                                              <p:pRg end="4" st="4"/>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8">
                                            <p:txEl>
                                              <p:pRg end="5" st="5"/>
                                            </p:txEl>
                                          </p:spTgt>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598">
                                            <p:txEl>
                                              <p:pRg end="6" st="6"/>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4" name="Shape 604"/>
        <p:cNvGrpSpPr/>
        <p:nvPr/>
      </p:nvGrpSpPr>
      <p:grpSpPr>
        <a:xfrm>
          <a:off x="0" y="0"/>
          <a:ext cx="0" cy="0"/>
          <a:chOff x="0" y="0"/>
          <a:chExt cx="0" cy="0"/>
        </a:xfrm>
      </p:grpSpPr>
      <p:sp>
        <p:nvSpPr>
          <p:cNvPr id="605" name="Google Shape;605;p35"/>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The Adwords Innovation</a:t>
            </a:r>
            <a:endParaRPr/>
          </a:p>
        </p:txBody>
      </p:sp>
      <p:sp>
        <p:nvSpPr>
          <p:cNvPr id="606" name="Google Shape;606;p3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607" name="Google Shape;607;p35"/>
          <p:cNvSpPr/>
          <p:nvPr/>
        </p:nvSpPr>
        <p:spPr>
          <a:xfrm>
            <a:off x="762000" y="22098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0000FF"/>
                </a:solidFill>
                <a:latin typeface="Arial"/>
                <a:ea typeface="Arial"/>
                <a:cs typeface="Arial"/>
                <a:sym typeface="Arial"/>
              </a:rPr>
              <a:t>Advertiser</a:t>
            </a:r>
            <a:endParaRPr/>
          </a:p>
        </p:txBody>
      </p:sp>
      <p:sp>
        <p:nvSpPr>
          <p:cNvPr id="608" name="Google Shape;608;p35"/>
          <p:cNvSpPr/>
          <p:nvPr/>
        </p:nvSpPr>
        <p:spPr>
          <a:xfrm>
            <a:off x="2667000" y="22098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0000FF"/>
                </a:solidFill>
                <a:latin typeface="Arial"/>
                <a:ea typeface="Arial"/>
                <a:cs typeface="Arial"/>
                <a:sym typeface="Arial"/>
              </a:rPr>
              <a:t>Bid</a:t>
            </a:r>
            <a:endParaRPr/>
          </a:p>
        </p:txBody>
      </p:sp>
      <p:sp>
        <p:nvSpPr>
          <p:cNvPr id="609" name="Google Shape;609;p35"/>
          <p:cNvSpPr/>
          <p:nvPr/>
        </p:nvSpPr>
        <p:spPr>
          <a:xfrm>
            <a:off x="4572000" y="22098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0000FF"/>
                </a:solidFill>
                <a:latin typeface="Arial"/>
                <a:ea typeface="Arial"/>
                <a:cs typeface="Arial"/>
                <a:sym typeface="Arial"/>
              </a:rPr>
              <a:t>CTR</a:t>
            </a:r>
            <a:endParaRPr/>
          </a:p>
        </p:txBody>
      </p:sp>
      <p:sp>
        <p:nvSpPr>
          <p:cNvPr id="610" name="Google Shape;610;p35"/>
          <p:cNvSpPr/>
          <p:nvPr/>
        </p:nvSpPr>
        <p:spPr>
          <a:xfrm>
            <a:off x="6477000" y="22098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0000FF"/>
                </a:solidFill>
                <a:latin typeface="Arial"/>
                <a:ea typeface="Arial"/>
                <a:cs typeface="Arial"/>
                <a:sym typeface="Arial"/>
              </a:rPr>
              <a:t>Bid * CTR</a:t>
            </a:r>
            <a:endParaRPr/>
          </a:p>
        </p:txBody>
      </p:sp>
      <p:sp>
        <p:nvSpPr>
          <p:cNvPr id="611" name="Google Shape;611;p35"/>
          <p:cNvSpPr/>
          <p:nvPr/>
        </p:nvSpPr>
        <p:spPr>
          <a:xfrm>
            <a:off x="762000" y="28956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A</a:t>
            </a:r>
            <a:endParaRPr/>
          </a:p>
        </p:txBody>
      </p:sp>
      <p:sp>
        <p:nvSpPr>
          <p:cNvPr id="612" name="Google Shape;612;p35"/>
          <p:cNvSpPr/>
          <p:nvPr/>
        </p:nvSpPr>
        <p:spPr>
          <a:xfrm>
            <a:off x="762000" y="35814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B</a:t>
            </a:r>
            <a:endParaRPr/>
          </a:p>
        </p:txBody>
      </p:sp>
      <p:sp>
        <p:nvSpPr>
          <p:cNvPr id="613" name="Google Shape;613;p35"/>
          <p:cNvSpPr/>
          <p:nvPr/>
        </p:nvSpPr>
        <p:spPr>
          <a:xfrm>
            <a:off x="762000" y="42672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C</a:t>
            </a:r>
            <a:endParaRPr/>
          </a:p>
        </p:txBody>
      </p:sp>
      <p:sp>
        <p:nvSpPr>
          <p:cNvPr id="614" name="Google Shape;614;p35"/>
          <p:cNvSpPr/>
          <p:nvPr/>
        </p:nvSpPr>
        <p:spPr>
          <a:xfrm>
            <a:off x="2667000" y="28956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$1.00</a:t>
            </a:r>
            <a:endParaRPr/>
          </a:p>
        </p:txBody>
      </p:sp>
      <p:sp>
        <p:nvSpPr>
          <p:cNvPr id="615" name="Google Shape;615;p35"/>
          <p:cNvSpPr/>
          <p:nvPr/>
        </p:nvSpPr>
        <p:spPr>
          <a:xfrm>
            <a:off x="2667000" y="35814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$0.75</a:t>
            </a:r>
            <a:endParaRPr/>
          </a:p>
        </p:txBody>
      </p:sp>
      <p:sp>
        <p:nvSpPr>
          <p:cNvPr id="616" name="Google Shape;616;p35"/>
          <p:cNvSpPr/>
          <p:nvPr/>
        </p:nvSpPr>
        <p:spPr>
          <a:xfrm>
            <a:off x="2667000" y="42672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$0.50</a:t>
            </a:r>
            <a:endParaRPr/>
          </a:p>
        </p:txBody>
      </p:sp>
      <p:sp>
        <p:nvSpPr>
          <p:cNvPr id="617" name="Google Shape;617;p35"/>
          <p:cNvSpPr/>
          <p:nvPr/>
        </p:nvSpPr>
        <p:spPr>
          <a:xfrm>
            <a:off x="4572000" y="28956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1%</a:t>
            </a:r>
            <a:endParaRPr/>
          </a:p>
        </p:txBody>
      </p:sp>
      <p:sp>
        <p:nvSpPr>
          <p:cNvPr id="618" name="Google Shape;618;p35"/>
          <p:cNvSpPr/>
          <p:nvPr/>
        </p:nvSpPr>
        <p:spPr>
          <a:xfrm>
            <a:off x="4572000" y="35814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2%</a:t>
            </a:r>
            <a:endParaRPr/>
          </a:p>
        </p:txBody>
      </p:sp>
      <p:sp>
        <p:nvSpPr>
          <p:cNvPr id="619" name="Google Shape;619;p35"/>
          <p:cNvSpPr/>
          <p:nvPr/>
        </p:nvSpPr>
        <p:spPr>
          <a:xfrm>
            <a:off x="4572000" y="42672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2.5%</a:t>
            </a:r>
            <a:endParaRPr/>
          </a:p>
        </p:txBody>
      </p:sp>
      <p:sp>
        <p:nvSpPr>
          <p:cNvPr id="620" name="Google Shape;620;p35"/>
          <p:cNvSpPr/>
          <p:nvPr/>
        </p:nvSpPr>
        <p:spPr>
          <a:xfrm>
            <a:off x="6477000" y="28956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1 cent</a:t>
            </a:r>
            <a:endParaRPr/>
          </a:p>
        </p:txBody>
      </p:sp>
      <p:sp>
        <p:nvSpPr>
          <p:cNvPr id="621" name="Google Shape;621;p35"/>
          <p:cNvSpPr/>
          <p:nvPr/>
        </p:nvSpPr>
        <p:spPr>
          <a:xfrm>
            <a:off x="6477000" y="35814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1.5 cents</a:t>
            </a:r>
            <a:endParaRPr/>
          </a:p>
        </p:txBody>
      </p:sp>
      <p:sp>
        <p:nvSpPr>
          <p:cNvPr id="622" name="Google Shape;622;p35"/>
          <p:cNvSpPr/>
          <p:nvPr/>
        </p:nvSpPr>
        <p:spPr>
          <a:xfrm>
            <a:off x="6477000" y="42672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1.125 cents</a:t>
            </a:r>
            <a:endParaRPr/>
          </a:p>
        </p:txBody>
      </p:sp>
      <p:sp>
        <p:nvSpPr>
          <p:cNvPr id="623" name="Google Shape;623;p35"/>
          <p:cNvSpPr txBox="1"/>
          <p:nvPr/>
        </p:nvSpPr>
        <p:spPr>
          <a:xfrm>
            <a:off x="4793412" y="4916269"/>
            <a:ext cx="1531188"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008000"/>
                </a:solidFill>
                <a:latin typeface="Arial"/>
                <a:ea typeface="Arial"/>
                <a:cs typeface="Arial"/>
                <a:sym typeface="Arial"/>
              </a:rPr>
              <a:t>Click through</a:t>
            </a:r>
            <a:br>
              <a:rPr lang="en-US" sz="2400">
                <a:solidFill>
                  <a:srgbClr val="008000"/>
                </a:solidFill>
                <a:latin typeface="Arial"/>
                <a:ea typeface="Arial"/>
                <a:cs typeface="Arial"/>
                <a:sym typeface="Arial"/>
              </a:rPr>
            </a:br>
            <a:r>
              <a:rPr lang="en-US" sz="2400">
                <a:solidFill>
                  <a:srgbClr val="008000"/>
                </a:solidFill>
                <a:latin typeface="Arial"/>
                <a:ea typeface="Arial"/>
                <a:cs typeface="Arial"/>
                <a:sym typeface="Arial"/>
              </a:rPr>
              <a:t>rate</a:t>
            </a:r>
            <a:endParaRPr/>
          </a:p>
        </p:txBody>
      </p:sp>
      <p:sp>
        <p:nvSpPr>
          <p:cNvPr id="624" name="Google Shape;624;p35"/>
          <p:cNvSpPr txBox="1"/>
          <p:nvPr/>
        </p:nvSpPr>
        <p:spPr>
          <a:xfrm>
            <a:off x="6745550" y="4916275"/>
            <a:ext cx="1648200" cy="8235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400">
                <a:solidFill>
                  <a:srgbClr val="008000"/>
                </a:solidFill>
                <a:latin typeface="Arial"/>
                <a:ea typeface="Arial"/>
                <a:cs typeface="Arial"/>
                <a:sym typeface="Arial"/>
              </a:rPr>
              <a:t>Expected</a:t>
            </a:r>
            <a:br>
              <a:rPr lang="en-US" sz="2400">
                <a:solidFill>
                  <a:srgbClr val="008000"/>
                </a:solidFill>
                <a:latin typeface="Arial"/>
                <a:ea typeface="Arial"/>
                <a:cs typeface="Arial"/>
                <a:sym typeface="Arial"/>
              </a:rPr>
            </a:br>
            <a:r>
              <a:rPr lang="en-US" sz="2400">
                <a:solidFill>
                  <a:srgbClr val="008000"/>
                </a:solidFill>
                <a:latin typeface="Arial"/>
                <a:ea typeface="Arial"/>
                <a:cs typeface="Arial"/>
                <a:sym typeface="Arial"/>
              </a:rPr>
              <a:t>revenue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09"/>
                                        </p:tgtEl>
                                        <p:attrNameLst>
                                          <p:attrName>style.visibility</p:attrName>
                                        </p:attrNameLst>
                                      </p:cBhvr>
                                      <p:to>
                                        <p:strVal val="visible"/>
                                      </p:to>
                                    </p:set>
                                    <p:animEffect filter="fade" transition="in">
                                      <p:cBhvr>
                                        <p:cTn dur="500"/>
                                        <p:tgtEl>
                                          <p:spTgt spid="609"/>
                                        </p:tgtEl>
                                      </p:cBhvr>
                                    </p:animEffect>
                                  </p:childTnLst>
                                </p:cTn>
                              </p:par>
                              <p:par>
                                <p:cTn fill="hold" nodeType="withEffect" presetClass="entr" presetID="10" presetSubtype="0">
                                  <p:stCondLst>
                                    <p:cond delay="0"/>
                                  </p:stCondLst>
                                  <p:childTnLst>
                                    <p:set>
                                      <p:cBhvr>
                                        <p:cTn dur="1" fill="hold">
                                          <p:stCondLst>
                                            <p:cond delay="0"/>
                                          </p:stCondLst>
                                        </p:cTn>
                                        <p:tgtEl>
                                          <p:spTgt spid="617"/>
                                        </p:tgtEl>
                                        <p:attrNameLst>
                                          <p:attrName>style.visibility</p:attrName>
                                        </p:attrNameLst>
                                      </p:cBhvr>
                                      <p:to>
                                        <p:strVal val="visible"/>
                                      </p:to>
                                    </p:set>
                                    <p:animEffect filter="fade" transition="in">
                                      <p:cBhvr>
                                        <p:cTn dur="500"/>
                                        <p:tgtEl>
                                          <p:spTgt spid="617"/>
                                        </p:tgtEl>
                                      </p:cBhvr>
                                    </p:animEffect>
                                  </p:childTnLst>
                                </p:cTn>
                              </p:par>
                              <p:par>
                                <p:cTn fill="hold" nodeType="withEffect" presetClass="entr" presetID="10" presetSubtype="0">
                                  <p:stCondLst>
                                    <p:cond delay="0"/>
                                  </p:stCondLst>
                                  <p:childTnLst>
                                    <p:set>
                                      <p:cBhvr>
                                        <p:cTn dur="1" fill="hold">
                                          <p:stCondLst>
                                            <p:cond delay="0"/>
                                          </p:stCondLst>
                                        </p:cTn>
                                        <p:tgtEl>
                                          <p:spTgt spid="618"/>
                                        </p:tgtEl>
                                        <p:attrNameLst>
                                          <p:attrName>style.visibility</p:attrName>
                                        </p:attrNameLst>
                                      </p:cBhvr>
                                      <p:to>
                                        <p:strVal val="visible"/>
                                      </p:to>
                                    </p:set>
                                    <p:animEffect filter="fade" transition="in">
                                      <p:cBhvr>
                                        <p:cTn dur="500"/>
                                        <p:tgtEl>
                                          <p:spTgt spid="618"/>
                                        </p:tgtEl>
                                      </p:cBhvr>
                                    </p:animEffect>
                                  </p:childTnLst>
                                </p:cTn>
                              </p:par>
                              <p:par>
                                <p:cTn fill="hold" nodeType="withEffect" presetClass="entr" presetID="10" presetSubtype="0">
                                  <p:stCondLst>
                                    <p:cond delay="0"/>
                                  </p:stCondLst>
                                  <p:childTnLst>
                                    <p:set>
                                      <p:cBhvr>
                                        <p:cTn dur="1" fill="hold">
                                          <p:stCondLst>
                                            <p:cond delay="0"/>
                                          </p:stCondLst>
                                        </p:cTn>
                                        <p:tgtEl>
                                          <p:spTgt spid="619"/>
                                        </p:tgtEl>
                                        <p:attrNameLst>
                                          <p:attrName>style.visibility</p:attrName>
                                        </p:attrNameLst>
                                      </p:cBhvr>
                                      <p:to>
                                        <p:strVal val="visible"/>
                                      </p:to>
                                    </p:set>
                                    <p:animEffect filter="fade" transition="in">
                                      <p:cBhvr>
                                        <p:cTn dur="500"/>
                                        <p:tgtEl>
                                          <p:spTgt spid="6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22"/>
                                        </p:tgtEl>
                                        <p:attrNameLst>
                                          <p:attrName>style.visibility</p:attrName>
                                        </p:attrNameLst>
                                      </p:cBhvr>
                                      <p:to>
                                        <p:strVal val="visible"/>
                                      </p:to>
                                    </p:set>
                                    <p:animEffect filter="fade" transition="in">
                                      <p:cBhvr>
                                        <p:cTn dur="500"/>
                                        <p:tgtEl>
                                          <p:spTgt spid="622"/>
                                        </p:tgtEl>
                                      </p:cBhvr>
                                    </p:animEffect>
                                  </p:childTnLst>
                                </p:cTn>
                              </p:par>
                              <p:par>
                                <p:cTn fill="hold" nodeType="withEffect" presetClass="entr" presetID="10" presetSubtype="0">
                                  <p:stCondLst>
                                    <p:cond delay="0"/>
                                  </p:stCondLst>
                                  <p:childTnLst>
                                    <p:set>
                                      <p:cBhvr>
                                        <p:cTn dur="1" fill="hold">
                                          <p:stCondLst>
                                            <p:cond delay="0"/>
                                          </p:stCondLst>
                                        </p:cTn>
                                        <p:tgtEl>
                                          <p:spTgt spid="621"/>
                                        </p:tgtEl>
                                        <p:attrNameLst>
                                          <p:attrName>style.visibility</p:attrName>
                                        </p:attrNameLst>
                                      </p:cBhvr>
                                      <p:to>
                                        <p:strVal val="visible"/>
                                      </p:to>
                                    </p:set>
                                    <p:animEffect filter="fade" transition="in">
                                      <p:cBhvr>
                                        <p:cTn dur="500"/>
                                        <p:tgtEl>
                                          <p:spTgt spid="621"/>
                                        </p:tgtEl>
                                      </p:cBhvr>
                                    </p:animEffect>
                                  </p:childTnLst>
                                </p:cTn>
                              </p:par>
                              <p:par>
                                <p:cTn fill="hold" nodeType="withEffect" presetClass="entr" presetID="10" presetSubtype="0">
                                  <p:stCondLst>
                                    <p:cond delay="0"/>
                                  </p:stCondLst>
                                  <p:childTnLst>
                                    <p:set>
                                      <p:cBhvr>
                                        <p:cTn dur="1" fill="hold">
                                          <p:stCondLst>
                                            <p:cond delay="0"/>
                                          </p:stCondLst>
                                        </p:cTn>
                                        <p:tgtEl>
                                          <p:spTgt spid="620"/>
                                        </p:tgtEl>
                                        <p:attrNameLst>
                                          <p:attrName>style.visibility</p:attrName>
                                        </p:attrNameLst>
                                      </p:cBhvr>
                                      <p:to>
                                        <p:strVal val="visible"/>
                                      </p:to>
                                    </p:set>
                                    <p:animEffect filter="fade" transition="in">
                                      <p:cBhvr>
                                        <p:cTn dur="500"/>
                                        <p:tgtEl>
                                          <p:spTgt spid="620"/>
                                        </p:tgtEl>
                                      </p:cBhvr>
                                    </p:animEffect>
                                  </p:childTnLst>
                                </p:cTn>
                              </p:par>
                              <p:par>
                                <p:cTn fill="hold" nodeType="withEffect" presetClass="entr" presetID="10" presetSubtype="0">
                                  <p:stCondLst>
                                    <p:cond delay="0"/>
                                  </p:stCondLst>
                                  <p:childTnLst>
                                    <p:set>
                                      <p:cBhvr>
                                        <p:cTn dur="1" fill="hold">
                                          <p:stCondLst>
                                            <p:cond delay="0"/>
                                          </p:stCondLst>
                                        </p:cTn>
                                        <p:tgtEl>
                                          <p:spTgt spid="610"/>
                                        </p:tgtEl>
                                        <p:attrNameLst>
                                          <p:attrName>style.visibility</p:attrName>
                                        </p:attrNameLst>
                                      </p:cBhvr>
                                      <p:to>
                                        <p:strVal val="visible"/>
                                      </p:to>
                                    </p:set>
                                    <p:animEffect filter="fade" transition="in">
                                      <p:cBhvr>
                                        <p:cTn dur="500"/>
                                        <p:tgtEl>
                                          <p:spTgt spid="61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9" name="Shape 629"/>
        <p:cNvGrpSpPr/>
        <p:nvPr/>
      </p:nvGrpSpPr>
      <p:grpSpPr>
        <a:xfrm>
          <a:off x="0" y="0"/>
          <a:ext cx="0" cy="0"/>
          <a:chOff x="0" y="0"/>
          <a:chExt cx="0" cy="0"/>
        </a:xfrm>
      </p:grpSpPr>
      <p:sp>
        <p:nvSpPr>
          <p:cNvPr id="630" name="Google Shape;630;p36"/>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The Adwords Innovation</a:t>
            </a:r>
            <a:endParaRPr/>
          </a:p>
        </p:txBody>
      </p:sp>
      <p:sp>
        <p:nvSpPr>
          <p:cNvPr id="631" name="Google Shape;631;p3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632" name="Google Shape;632;p36"/>
          <p:cNvSpPr/>
          <p:nvPr/>
        </p:nvSpPr>
        <p:spPr>
          <a:xfrm>
            <a:off x="762000" y="22098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0000FF"/>
                </a:solidFill>
                <a:latin typeface="Arial"/>
                <a:ea typeface="Arial"/>
                <a:cs typeface="Arial"/>
                <a:sym typeface="Arial"/>
              </a:rPr>
              <a:t>Advertiser</a:t>
            </a:r>
            <a:endParaRPr/>
          </a:p>
        </p:txBody>
      </p:sp>
      <p:sp>
        <p:nvSpPr>
          <p:cNvPr id="633" name="Google Shape;633;p36"/>
          <p:cNvSpPr/>
          <p:nvPr/>
        </p:nvSpPr>
        <p:spPr>
          <a:xfrm>
            <a:off x="2667000" y="22098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0000FF"/>
                </a:solidFill>
                <a:latin typeface="Arial"/>
                <a:ea typeface="Arial"/>
                <a:cs typeface="Arial"/>
                <a:sym typeface="Arial"/>
              </a:rPr>
              <a:t>Bid</a:t>
            </a:r>
            <a:endParaRPr/>
          </a:p>
        </p:txBody>
      </p:sp>
      <p:sp>
        <p:nvSpPr>
          <p:cNvPr id="634" name="Google Shape;634;p36"/>
          <p:cNvSpPr/>
          <p:nvPr/>
        </p:nvSpPr>
        <p:spPr>
          <a:xfrm>
            <a:off x="4572000" y="22098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0000FF"/>
                </a:solidFill>
                <a:latin typeface="Arial"/>
                <a:ea typeface="Arial"/>
                <a:cs typeface="Arial"/>
                <a:sym typeface="Arial"/>
              </a:rPr>
              <a:t>CTR</a:t>
            </a:r>
            <a:endParaRPr/>
          </a:p>
        </p:txBody>
      </p:sp>
      <p:sp>
        <p:nvSpPr>
          <p:cNvPr id="635" name="Google Shape;635;p36"/>
          <p:cNvSpPr/>
          <p:nvPr/>
        </p:nvSpPr>
        <p:spPr>
          <a:xfrm>
            <a:off x="6477000" y="22098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rgbClr val="0000FF"/>
                </a:solidFill>
                <a:latin typeface="Arial"/>
                <a:ea typeface="Arial"/>
                <a:cs typeface="Arial"/>
                <a:sym typeface="Arial"/>
              </a:rPr>
              <a:t>Bid * CTR</a:t>
            </a:r>
            <a:endParaRPr/>
          </a:p>
        </p:txBody>
      </p:sp>
      <p:sp>
        <p:nvSpPr>
          <p:cNvPr id="636" name="Google Shape;636;p36"/>
          <p:cNvSpPr/>
          <p:nvPr/>
        </p:nvSpPr>
        <p:spPr>
          <a:xfrm>
            <a:off x="762000" y="42672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A</a:t>
            </a:r>
            <a:endParaRPr/>
          </a:p>
        </p:txBody>
      </p:sp>
      <p:sp>
        <p:nvSpPr>
          <p:cNvPr id="637" name="Google Shape;637;p36"/>
          <p:cNvSpPr/>
          <p:nvPr/>
        </p:nvSpPr>
        <p:spPr>
          <a:xfrm>
            <a:off x="762000" y="28956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B</a:t>
            </a:r>
            <a:endParaRPr/>
          </a:p>
        </p:txBody>
      </p:sp>
      <p:sp>
        <p:nvSpPr>
          <p:cNvPr id="638" name="Google Shape;638;p36"/>
          <p:cNvSpPr/>
          <p:nvPr/>
        </p:nvSpPr>
        <p:spPr>
          <a:xfrm>
            <a:off x="762000" y="35814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C</a:t>
            </a:r>
            <a:endParaRPr/>
          </a:p>
        </p:txBody>
      </p:sp>
      <p:sp>
        <p:nvSpPr>
          <p:cNvPr id="639" name="Google Shape;639;p36"/>
          <p:cNvSpPr/>
          <p:nvPr/>
        </p:nvSpPr>
        <p:spPr>
          <a:xfrm>
            <a:off x="2667000" y="42672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$1.00</a:t>
            </a:r>
            <a:endParaRPr/>
          </a:p>
        </p:txBody>
      </p:sp>
      <p:sp>
        <p:nvSpPr>
          <p:cNvPr id="640" name="Google Shape;640;p36"/>
          <p:cNvSpPr/>
          <p:nvPr/>
        </p:nvSpPr>
        <p:spPr>
          <a:xfrm>
            <a:off x="2667000" y="28956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$0.75</a:t>
            </a:r>
            <a:endParaRPr/>
          </a:p>
        </p:txBody>
      </p:sp>
      <p:sp>
        <p:nvSpPr>
          <p:cNvPr id="641" name="Google Shape;641;p36"/>
          <p:cNvSpPr/>
          <p:nvPr/>
        </p:nvSpPr>
        <p:spPr>
          <a:xfrm>
            <a:off x="2667000" y="35814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$0.50</a:t>
            </a:r>
            <a:endParaRPr/>
          </a:p>
        </p:txBody>
      </p:sp>
      <p:sp>
        <p:nvSpPr>
          <p:cNvPr id="642" name="Google Shape;642;p36"/>
          <p:cNvSpPr/>
          <p:nvPr/>
        </p:nvSpPr>
        <p:spPr>
          <a:xfrm>
            <a:off x="4572000" y="42672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1%</a:t>
            </a:r>
            <a:endParaRPr/>
          </a:p>
        </p:txBody>
      </p:sp>
      <p:sp>
        <p:nvSpPr>
          <p:cNvPr id="643" name="Google Shape;643;p36"/>
          <p:cNvSpPr/>
          <p:nvPr/>
        </p:nvSpPr>
        <p:spPr>
          <a:xfrm>
            <a:off x="4572000" y="28956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2%</a:t>
            </a:r>
            <a:endParaRPr/>
          </a:p>
        </p:txBody>
      </p:sp>
      <p:sp>
        <p:nvSpPr>
          <p:cNvPr id="644" name="Google Shape;644;p36"/>
          <p:cNvSpPr/>
          <p:nvPr/>
        </p:nvSpPr>
        <p:spPr>
          <a:xfrm>
            <a:off x="4572000" y="35814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2.5%</a:t>
            </a:r>
            <a:endParaRPr/>
          </a:p>
        </p:txBody>
      </p:sp>
      <p:sp>
        <p:nvSpPr>
          <p:cNvPr id="645" name="Google Shape;645;p36"/>
          <p:cNvSpPr/>
          <p:nvPr/>
        </p:nvSpPr>
        <p:spPr>
          <a:xfrm>
            <a:off x="6477000" y="42672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1 cent</a:t>
            </a:r>
            <a:endParaRPr/>
          </a:p>
        </p:txBody>
      </p:sp>
      <p:sp>
        <p:nvSpPr>
          <p:cNvPr id="646" name="Google Shape;646;p36"/>
          <p:cNvSpPr/>
          <p:nvPr/>
        </p:nvSpPr>
        <p:spPr>
          <a:xfrm>
            <a:off x="6477000" y="28956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1.5 cents</a:t>
            </a:r>
            <a:endParaRPr/>
          </a:p>
        </p:txBody>
      </p:sp>
      <p:sp>
        <p:nvSpPr>
          <p:cNvPr id="647" name="Google Shape;647;p36"/>
          <p:cNvSpPr/>
          <p:nvPr/>
        </p:nvSpPr>
        <p:spPr>
          <a:xfrm>
            <a:off x="6477000" y="3581400"/>
            <a:ext cx="1828800" cy="609600"/>
          </a:xfrm>
          <a:prstGeom prst="rect">
            <a:avLst/>
          </a:prstGeom>
          <a:solidFill>
            <a:srgbClr val="83CC9C"/>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dk1"/>
                </a:solidFill>
                <a:latin typeface="Arial"/>
                <a:ea typeface="Arial"/>
                <a:cs typeface="Arial"/>
                <a:sym typeface="Arial"/>
              </a:rPr>
              <a:t>1.125 cents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2" name="Shape 652"/>
        <p:cNvGrpSpPr/>
        <p:nvPr/>
      </p:nvGrpSpPr>
      <p:grpSpPr>
        <a:xfrm>
          <a:off x="0" y="0"/>
          <a:ext cx="0" cy="0"/>
          <a:chOff x="0" y="0"/>
          <a:chExt cx="0" cy="0"/>
        </a:xfrm>
      </p:grpSpPr>
      <p:sp>
        <p:nvSpPr>
          <p:cNvPr id="653" name="Google Shape;653;p37"/>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Complications: Budget</a:t>
            </a:r>
            <a:endParaRPr/>
          </a:p>
        </p:txBody>
      </p:sp>
      <p:sp>
        <p:nvSpPr>
          <p:cNvPr id="654" name="Google Shape;654;p37"/>
          <p:cNvSpPr txBox="1"/>
          <p:nvPr>
            <p:ph idx="1" type="body"/>
          </p:nvPr>
        </p:nvSpPr>
        <p:spPr>
          <a:xfrm>
            <a:off x="457200" y="1295400"/>
            <a:ext cx="8229600" cy="5410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2800"/>
              <a:buChar char="●"/>
            </a:pPr>
            <a:r>
              <a:rPr b="1" lang="en-US">
                <a:solidFill>
                  <a:srgbClr val="0000FF"/>
                </a:solidFill>
              </a:rPr>
              <a:t>Two complications:</a:t>
            </a:r>
            <a:endParaRPr/>
          </a:p>
          <a:p>
            <a:pPr indent="-285750" lvl="1" marL="742950" rtl="0" algn="l">
              <a:spcBef>
                <a:spcPts val="480"/>
              </a:spcBef>
              <a:spcAft>
                <a:spcPts val="0"/>
              </a:spcAft>
              <a:buSzPts val="2400"/>
              <a:buChar char="⮚"/>
            </a:pPr>
            <a:r>
              <a:rPr b="1" lang="en-US">
                <a:solidFill>
                  <a:srgbClr val="0000FF"/>
                </a:solidFill>
              </a:rPr>
              <a:t>Budget</a:t>
            </a:r>
            <a:endParaRPr/>
          </a:p>
          <a:p>
            <a:pPr indent="-285750" lvl="1" marL="742950" rtl="0" algn="l">
              <a:spcBef>
                <a:spcPts val="480"/>
              </a:spcBef>
              <a:spcAft>
                <a:spcPts val="0"/>
              </a:spcAft>
              <a:buSzPts val="2400"/>
              <a:buChar char="⮚"/>
            </a:pPr>
            <a:r>
              <a:rPr b="1" lang="en-US">
                <a:solidFill>
                  <a:srgbClr val="0000FF"/>
                </a:solidFill>
              </a:rPr>
              <a:t>Click-through rate (CTR) of an ad is unknown</a:t>
            </a:r>
            <a:endParaRPr/>
          </a:p>
          <a:p>
            <a:pPr indent="-165100" lvl="0" marL="342900" rtl="0" algn="l">
              <a:spcBef>
                <a:spcPts val="560"/>
              </a:spcBef>
              <a:spcAft>
                <a:spcPts val="0"/>
              </a:spcAft>
              <a:buSzPts val="2800"/>
              <a:buNone/>
            </a:pPr>
            <a:r>
              <a:t/>
            </a:r>
            <a:endParaRPr b="1">
              <a:solidFill>
                <a:schemeClr val="accent2"/>
              </a:solidFill>
            </a:endParaRPr>
          </a:p>
          <a:p>
            <a:pPr indent="-342900" lvl="0" marL="342900" rtl="0" algn="l">
              <a:spcBef>
                <a:spcPts val="560"/>
              </a:spcBef>
              <a:spcAft>
                <a:spcPts val="0"/>
              </a:spcAft>
              <a:buSzPts val="2800"/>
              <a:buChar char="●"/>
            </a:pPr>
            <a:r>
              <a:rPr b="1" lang="en-US">
                <a:solidFill>
                  <a:srgbClr val="008000"/>
                </a:solidFill>
              </a:rPr>
              <a:t>Each advertiser has a limited budget</a:t>
            </a:r>
            <a:endParaRPr/>
          </a:p>
          <a:p>
            <a:pPr indent="-285750" lvl="1" marL="742950" rtl="0" algn="l">
              <a:spcBef>
                <a:spcPts val="480"/>
              </a:spcBef>
              <a:spcAft>
                <a:spcPts val="0"/>
              </a:spcAft>
              <a:buSzPts val="2400"/>
              <a:buChar char="⮚"/>
            </a:pPr>
            <a:r>
              <a:rPr b="1" lang="en-US"/>
              <a:t>Search engine guarantees that the advertiser </a:t>
            </a:r>
            <a:br>
              <a:rPr b="1" lang="en-US"/>
            </a:br>
            <a:r>
              <a:rPr b="1" lang="en-US">
                <a:solidFill>
                  <a:srgbClr val="009900"/>
                </a:solidFill>
              </a:rPr>
              <a:t>will not be charged </a:t>
            </a:r>
            <a:r>
              <a:rPr b="1" lang="en-US"/>
              <a:t>more than their daily or monthly budget</a:t>
            </a:r>
            <a:endParaRPr/>
          </a:p>
        </p:txBody>
      </p:sp>
      <p:sp>
        <p:nvSpPr>
          <p:cNvPr id="655" name="Google Shape;655;p3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9" name="Shape 659"/>
        <p:cNvGrpSpPr/>
        <p:nvPr/>
      </p:nvGrpSpPr>
      <p:grpSpPr>
        <a:xfrm>
          <a:off x="0" y="0"/>
          <a:ext cx="0" cy="0"/>
          <a:chOff x="0" y="0"/>
          <a:chExt cx="0" cy="0"/>
        </a:xfrm>
      </p:grpSpPr>
      <p:sp>
        <p:nvSpPr>
          <p:cNvPr id="660" name="Google Shape;660;p38"/>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Complications: CTR</a:t>
            </a:r>
            <a:endParaRPr/>
          </a:p>
        </p:txBody>
      </p:sp>
      <p:sp>
        <p:nvSpPr>
          <p:cNvPr id="661" name="Google Shape;661;p38"/>
          <p:cNvSpPr txBox="1"/>
          <p:nvPr>
            <p:ph idx="1" type="body"/>
          </p:nvPr>
        </p:nvSpPr>
        <p:spPr>
          <a:xfrm>
            <a:off x="457200" y="1295400"/>
            <a:ext cx="8382000" cy="5257801"/>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2800"/>
              <a:buChar char="●"/>
            </a:pPr>
            <a:r>
              <a:rPr b="1" lang="en-US">
                <a:solidFill>
                  <a:srgbClr val="D60093"/>
                </a:solidFill>
              </a:rPr>
              <a:t>CTR: Each ad has a different likelihood of being clicked</a:t>
            </a:r>
            <a:endParaRPr/>
          </a:p>
          <a:p>
            <a:pPr indent="-285750" lvl="1" marL="742950" rtl="0" algn="l">
              <a:spcBef>
                <a:spcPts val="480"/>
              </a:spcBef>
              <a:spcAft>
                <a:spcPts val="0"/>
              </a:spcAft>
              <a:buSzPts val="2400"/>
              <a:buChar char="⮚"/>
            </a:pPr>
            <a:r>
              <a:rPr b="1" lang="en-US"/>
              <a:t>Advertiser 1</a:t>
            </a:r>
            <a:r>
              <a:rPr lang="en-US"/>
              <a:t> bids $2, click probability = 0.1</a:t>
            </a:r>
            <a:endParaRPr/>
          </a:p>
          <a:p>
            <a:pPr indent="-285750" lvl="1" marL="742950" rtl="0" algn="l">
              <a:spcBef>
                <a:spcPts val="480"/>
              </a:spcBef>
              <a:spcAft>
                <a:spcPts val="0"/>
              </a:spcAft>
              <a:buSzPts val="2400"/>
              <a:buChar char="⮚"/>
            </a:pPr>
            <a:r>
              <a:rPr b="1" lang="en-US"/>
              <a:t>Advertiser 2</a:t>
            </a:r>
            <a:r>
              <a:rPr lang="en-US"/>
              <a:t> bids $1, click probability = 0.5</a:t>
            </a:r>
            <a:endParaRPr/>
          </a:p>
          <a:p>
            <a:pPr indent="-285750" lvl="1" marL="742950" rtl="0" algn="l">
              <a:spcBef>
                <a:spcPts val="480"/>
              </a:spcBef>
              <a:spcAft>
                <a:spcPts val="0"/>
              </a:spcAft>
              <a:buSzPts val="2400"/>
              <a:buChar char="⮚"/>
            </a:pPr>
            <a:r>
              <a:rPr b="1" lang="en-US">
                <a:solidFill>
                  <a:srgbClr val="008000"/>
                </a:solidFill>
              </a:rPr>
              <a:t>Click-through rate (CTR)</a:t>
            </a:r>
            <a:r>
              <a:rPr lang="en-US"/>
              <a:t> is measured </a:t>
            </a:r>
            <a:r>
              <a:rPr b="1" lang="en-US">
                <a:solidFill>
                  <a:srgbClr val="FF0000"/>
                </a:solidFill>
              </a:rPr>
              <a:t>historically</a:t>
            </a:r>
            <a:endParaRPr/>
          </a:p>
          <a:p>
            <a:pPr indent="-228600" lvl="2" marL="1143000" rtl="0" algn="l">
              <a:spcBef>
                <a:spcPts val="440"/>
              </a:spcBef>
              <a:spcAft>
                <a:spcPts val="0"/>
              </a:spcAft>
              <a:buSzPts val="2200"/>
              <a:buFont typeface="Calibri"/>
              <a:buChar char="•"/>
            </a:pPr>
            <a:r>
              <a:rPr b="1" lang="en-US"/>
              <a:t>Very hard problem:</a:t>
            </a:r>
            <a:r>
              <a:rPr lang="en-US"/>
              <a:t> </a:t>
            </a:r>
            <a:r>
              <a:rPr b="1" lang="en-US">
                <a:solidFill>
                  <a:srgbClr val="0000FF"/>
                </a:solidFill>
              </a:rPr>
              <a:t>Exploration vs. exploitation</a:t>
            </a:r>
            <a:br>
              <a:rPr b="1" lang="en-US">
                <a:solidFill>
                  <a:srgbClr val="0000FF"/>
                </a:solidFill>
              </a:rPr>
            </a:br>
            <a:r>
              <a:rPr b="1" lang="en-US">
                <a:solidFill>
                  <a:srgbClr val="0000FF"/>
                </a:solidFill>
              </a:rPr>
              <a:t>Exploit: </a:t>
            </a:r>
            <a:r>
              <a:rPr lang="en-US"/>
              <a:t>Should we keep showing an ad for which we have </a:t>
            </a:r>
            <a:br>
              <a:rPr lang="en-US"/>
            </a:br>
            <a:r>
              <a:rPr lang="en-US"/>
              <a:t>good estimates of click-through rate </a:t>
            </a:r>
            <a:br>
              <a:rPr lang="en-US"/>
            </a:br>
            <a:r>
              <a:rPr b="1" lang="en-US"/>
              <a:t>or</a:t>
            </a:r>
            <a:r>
              <a:rPr lang="en-US"/>
              <a:t> </a:t>
            </a:r>
            <a:br>
              <a:rPr lang="en-US"/>
            </a:br>
            <a:r>
              <a:rPr b="1" lang="en-US">
                <a:solidFill>
                  <a:srgbClr val="0000FF"/>
                </a:solidFill>
              </a:rPr>
              <a:t>Explore:  </a:t>
            </a:r>
            <a:r>
              <a:rPr lang="en-US"/>
              <a:t>Shall we show a brand new ad to get a better sense of its click-through rate</a:t>
            </a:r>
            <a:endParaRPr/>
          </a:p>
        </p:txBody>
      </p:sp>
      <p:sp>
        <p:nvSpPr>
          <p:cNvPr id="662" name="Google Shape;662;p3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39"/>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Greedy Algorithm</a:t>
            </a:r>
            <a:endParaRPr/>
          </a:p>
        </p:txBody>
      </p:sp>
      <p:sp>
        <p:nvSpPr>
          <p:cNvPr id="669" name="Google Shape;669;p39"/>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2800"/>
              <a:buChar char="●"/>
            </a:pPr>
            <a:r>
              <a:rPr b="1" lang="en-US">
                <a:solidFill>
                  <a:srgbClr val="008000"/>
                </a:solidFill>
              </a:rPr>
              <a:t>Our setting: </a:t>
            </a:r>
            <a:r>
              <a:rPr b="1" lang="en-US"/>
              <a:t>Simplified environment</a:t>
            </a:r>
            <a:endParaRPr/>
          </a:p>
          <a:p>
            <a:pPr indent="-285750" lvl="1" marL="742950" rtl="0" algn="l">
              <a:spcBef>
                <a:spcPts val="480"/>
              </a:spcBef>
              <a:spcAft>
                <a:spcPts val="0"/>
              </a:spcAft>
              <a:buSzPts val="2400"/>
              <a:buChar char="⮚"/>
            </a:pPr>
            <a:r>
              <a:rPr lang="en-US"/>
              <a:t>There is </a:t>
            </a:r>
            <a:r>
              <a:rPr b="1" lang="en-US"/>
              <a:t>1</a:t>
            </a:r>
            <a:r>
              <a:rPr lang="en-US"/>
              <a:t> ad shown for each query</a:t>
            </a:r>
            <a:endParaRPr/>
          </a:p>
          <a:p>
            <a:pPr indent="-285750" lvl="1" marL="742950" rtl="0" algn="l">
              <a:spcBef>
                <a:spcPts val="480"/>
              </a:spcBef>
              <a:spcAft>
                <a:spcPts val="0"/>
              </a:spcAft>
              <a:buSzPts val="2400"/>
              <a:buChar char="⮚"/>
            </a:pPr>
            <a:r>
              <a:rPr lang="en-US"/>
              <a:t>All advertisers have the same budget </a:t>
            </a:r>
            <a:r>
              <a:rPr b="1" i="1" lang="en-US"/>
              <a:t>B</a:t>
            </a:r>
            <a:endParaRPr/>
          </a:p>
          <a:p>
            <a:pPr indent="-285750" lvl="1" marL="742950" rtl="0" algn="l">
              <a:spcBef>
                <a:spcPts val="480"/>
              </a:spcBef>
              <a:spcAft>
                <a:spcPts val="0"/>
              </a:spcAft>
              <a:buSzPts val="2400"/>
              <a:buChar char="⮚"/>
            </a:pPr>
            <a:r>
              <a:rPr lang="en-US"/>
              <a:t>All ads are equally likely to be clicked</a:t>
            </a:r>
            <a:endParaRPr/>
          </a:p>
          <a:p>
            <a:pPr indent="-285750" lvl="1" marL="742950" rtl="0" algn="l">
              <a:spcBef>
                <a:spcPts val="480"/>
              </a:spcBef>
              <a:spcAft>
                <a:spcPts val="0"/>
              </a:spcAft>
              <a:buSzPts val="2400"/>
              <a:buChar char="⮚"/>
            </a:pPr>
            <a:r>
              <a:rPr lang="en-US"/>
              <a:t>Value of each ad is the same (=</a:t>
            </a:r>
            <a:r>
              <a:rPr b="1" lang="en-US"/>
              <a:t>1</a:t>
            </a:r>
            <a:r>
              <a:rPr lang="en-US"/>
              <a:t>)</a:t>
            </a:r>
            <a:endParaRPr/>
          </a:p>
          <a:p>
            <a:pPr indent="-101600" lvl="8" marL="3886200" rtl="0" algn="l">
              <a:spcBef>
                <a:spcPts val="400"/>
              </a:spcBef>
              <a:spcAft>
                <a:spcPts val="0"/>
              </a:spcAft>
              <a:buClr>
                <a:schemeClr val="dk1"/>
              </a:buClr>
              <a:buSzPts val="2000"/>
              <a:buFont typeface="Times New Roman"/>
              <a:buNone/>
            </a:pPr>
            <a:r>
              <a:t/>
            </a:r>
            <a:endParaRPr/>
          </a:p>
          <a:p>
            <a:pPr indent="-342900" lvl="0" marL="342900" rtl="0" algn="l">
              <a:spcBef>
                <a:spcPts val="560"/>
              </a:spcBef>
              <a:spcAft>
                <a:spcPts val="0"/>
              </a:spcAft>
              <a:buSzPts val="2800"/>
              <a:buChar char="●"/>
            </a:pPr>
            <a:r>
              <a:rPr b="1" lang="en-US">
                <a:solidFill>
                  <a:srgbClr val="D60093"/>
                </a:solidFill>
              </a:rPr>
              <a:t>Simplest algorithm is greedy:</a:t>
            </a:r>
            <a:endParaRPr/>
          </a:p>
          <a:p>
            <a:pPr indent="-285750" lvl="1" marL="742950" rtl="0" algn="l">
              <a:spcBef>
                <a:spcPts val="480"/>
              </a:spcBef>
              <a:spcAft>
                <a:spcPts val="0"/>
              </a:spcAft>
              <a:buSzPts val="2400"/>
              <a:buChar char="⮚"/>
            </a:pPr>
            <a:r>
              <a:rPr lang="en-US"/>
              <a:t>For a query pick any advertiser who has </a:t>
            </a:r>
            <a:br>
              <a:rPr lang="en-US"/>
            </a:br>
            <a:r>
              <a:rPr lang="en-US"/>
              <a:t>bid </a:t>
            </a:r>
            <a:r>
              <a:rPr b="1" lang="en-US"/>
              <a:t>1</a:t>
            </a:r>
            <a:r>
              <a:rPr lang="en-US"/>
              <a:t> for that query</a:t>
            </a:r>
            <a:endParaRPr/>
          </a:p>
          <a:p>
            <a:pPr indent="-285750" lvl="1" marL="742950" rtl="0" algn="l">
              <a:spcBef>
                <a:spcPts val="480"/>
              </a:spcBef>
              <a:spcAft>
                <a:spcPts val="0"/>
              </a:spcAft>
              <a:buSzPts val="2400"/>
              <a:buChar char="⮚"/>
            </a:pPr>
            <a:r>
              <a:rPr b="1" lang="en-US">
                <a:solidFill>
                  <a:srgbClr val="0000FF"/>
                </a:solidFill>
              </a:rPr>
              <a:t>Competitive ratio of greedy is 1/2</a:t>
            </a:r>
            <a:endParaRPr/>
          </a:p>
          <a:p>
            <a:pPr indent="-101600" lvl="8" marL="3886200" rtl="0" algn="l">
              <a:spcBef>
                <a:spcPts val="400"/>
              </a:spcBef>
              <a:spcAft>
                <a:spcPts val="0"/>
              </a:spcAft>
              <a:buClr>
                <a:schemeClr val="dk1"/>
              </a:buClr>
              <a:buSzPts val="2000"/>
              <a:buFont typeface="Times New Roman"/>
              <a:buNone/>
            </a:pPr>
            <a:r>
              <a:t/>
            </a:r>
            <a:endParaRPr/>
          </a:p>
          <a:p>
            <a:pPr indent="-165100" lvl="0" marL="342900" rtl="0" algn="l">
              <a:spcBef>
                <a:spcPts val="560"/>
              </a:spcBef>
              <a:spcAft>
                <a:spcPts val="0"/>
              </a:spcAft>
              <a:buSzPts val="2800"/>
              <a:buNone/>
            </a:pPr>
            <a:r>
              <a:t/>
            </a:r>
            <a:endParaRPr/>
          </a:p>
        </p:txBody>
      </p:sp>
      <p:sp>
        <p:nvSpPr>
          <p:cNvPr id="670" name="Google Shape;670;p3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671" name="Google Shape;671;p39"/>
          <p:cNvSpPr/>
          <p:nvPr/>
        </p:nvSpPr>
        <p:spPr>
          <a:xfrm>
            <a:off x="6934200" y="2689225"/>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672" name="Google Shape;672;p39"/>
          <p:cNvSpPr/>
          <p:nvPr/>
        </p:nvSpPr>
        <p:spPr>
          <a:xfrm>
            <a:off x="6934200" y="3222625"/>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673" name="Google Shape;673;p39"/>
          <p:cNvSpPr/>
          <p:nvPr/>
        </p:nvSpPr>
        <p:spPr>
          <a:xfrm>
            <a:off x="6934200" y="3756025"/>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674" name="Google Shape;674;p39"/>
          <p:cNvSpPr/>
          <p:nvPr/>
        </p:nvSpPr>
        <p:spPr>
          <a:xfrm>
            <a:off x="6934200" y="4289425"/>
            <a:ext cx="152400" cy="1524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675" name="Google Shape;675;p39"/>
          <p:cNvSpPr txBox="1"/>
          <p:nvPr/>
        </p:nvSpPr>
        <p:spPr>
          <a:xfrm>
            <a:off x="6604000" y="2536825"/>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1</a:t>
            </a:r>
            <a:endParaRPr/>
          </a:p>
        </p:txBody>
      </p:sp>
      <p:sp>
        <p:nvSpPr>
          <p:cNvPr id="676" name="Google Shape;676;p39"/>
          <p:cNvSpPr txBox="1"/>
          <p:nvPr/>
        </p:nvSpPr>
        <p:spPr>
          <a:xfrm>
            <a:off x="6629400" y="3101975"/>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2</a:t>
            </a:r>
            <a:endParaRPr/>
          </a:p>
        </p:txBody>
      </p:sp>
      <p:sp>
        <p:nvSpPr>
          <p:cNvPr id="677" name="Google Shape;677;p39"/>
          <p:cNvSpPr txBox="1"/>
          <p:nvPr/>
        </p:nvSpPr>
        <p:spPr>
          <a:xfrm>
            <a:off x="6604000" y="3635375"/>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3</a:t>
            </a:r>
            <a:endParaRPr/>
          </a:p>
        </p:txBody>
      </p:sp>
      <p:sp>
        <p:nvSpPr>
          <p:cNvPr id="678" name="Google Shape;678;p39"/>
          <p:cNvSpPr txBox="1"/>
          <p:nvPr/>
        </p:nvSpPr>
        <p:spPr>
          <a:xfrm>
            <a:off x="6604000" y="4168775"/>
            <a:ext cx="312906"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008000"/>
                </a:solidFill>
                <a:latin typeface="Arial"/>
                <a:ea typeface="Arial"/>
                <a:cs typeface="Arial"/>
                <a:sym typeface="Arial"/>
              </a:rPr>
              <a:t>4</a:t>
            </a:r>
            <a:endParaRPr/>
          </a:p>
        </p:txBody>
      </p:sp>
      <p:grpSp>
        <p:nvGrpSpPr>
          <p:cNvPr id="679" name="Google Shape;679;p39"/>
          <p:cNvGrpSpPr/>
          <p:nvPr/>
        </p:nvGrpSpPr>
        <p:grpSpPr>
          <a:xfrm>
            <a:off x="7086600" y="2492375"/>
            <a:ext cx="1752600" cy="1873250"/>
            <a:chOff x="1296" y="1028"/>
            <a:chExt cx="1104" cy="1180"/>
          </a:xfrm>
        </p:grpSpPr>
        <p:grpSp>
          <p:nvGrpSpPr>
            <p:cNvPr id="680" name="Google Shape;680;p39"/>
            <p:cNvGrpSpPr/>
            <p:nvPr/>
          </p:nvGrpSpPr>
          <p:grpSpPr>
            <a:xfrm>
              <a:off x="1296" y="1152"/>
              <a:ext cx="912" cy="1056"/>
              <a:chOff x="1296" y="1152"/>
              <a:chExt cx="912" cy="1056"/>
            </a:xfrm>
          </p:grpSpPr>
          <p:sp>
            <p:nvSpPr>
              <p:cNvPr id="681" name="Google Shape;681;p39"/>
              <p:cNvSpPr/>
              <p:nvPr/>
            </p:nvSpPr>
            <p:spPr>
              <a:xfrm>
                <a:off x="2112" y="1152"/>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rgbClr val="D60093"/>
                  </a:solidFill>
                  <a:latin typeface="Arial"/>
                  <a:ea typeface="Arial"/>
                  <a:cs typeface="Arial"/>
                  <a:sym typeface="Arial"/>
                </a:endParaRPr>
              </a:p>
            </p:txBody>
          </p:sp>
          <p:cxnSp>
            <p:nvCxnSpPr>
              <p:cNvPr id="682" name="Google Shape;682;p39"/>
              <p:cNvCxnSpPr/>
              <p:nvPr/>
            </p:nvCxnSpPr>
            <p:spPr>
              <a:xfrm>
                <a:off x="1296" y="1200"/>
                <a:ext cx="816" cy="0"/>
              </a:xfrm>
              <a:prstGeom prst="straightConnector1">
                <a:avLst/>
              </a:prstGeom>
              <a:noFill/>
              <a:ln cap="flat" cmpd="sng" w="9525">
                <a:solidFill>
                  <a:schemeClr val="dk1"/>
                </a:solidFill>
                <a:prstDash val="solid"/>
                <a:round/>
                <a:headEnd len="med" w="med" type="none"/>
                <a:tailEnd len="med" w="med" type="none"/>
              </a:ln>
            </p:spPr>
          </p:cxnSp>
          <p:cxnSp>
            <p:nvCxnSpPr>
              <p:cNvPr id="683" name="Google Shape;683;p39"/>
              <p:cNvCxnSpPr/>
              <p:nvPr/>
            </p:nvCxnSpPr>
            <p:spPr>
              <a:xfrm flipH="1" rot="10800000">
                <a:off x="1296" y="1248"/>
                <a:ext cx="816" cy="960"/>
              </a:xfrm>
              <a:prstGeom prst="straightConnector1">
                <a:avLst/>
              </a:prstGeom>
              <a:noFill/>
              <a:ln cap="flat" cmpd="sng" w="9525">
                <a:solidFill>
                  <a:schemeClr val="dk1"/>
                </a:solidFill>
                <a:prstDash val="solid"/>
                <a:round/>
                <a:headEnd len="med" w="med" type="none"/>
                <a:tailEnd len="med" w="med" type="none"/>
              </a:ln>
            </p:spPr>
          </p:cxnSp>
        </p:grpSp>
        <p:sp>
          <p:nvSpPr>
            <p:cNvPr id="684" name="Google Shape;684;p39"/>
            <p:cNvSpPr txBox="1"/>
            <p:nvPr/>
          </p:nvSpPr>
          <p:spPr>
            <a:xfrm>
              <a:off x="2198" y="1028"/>
              <a:ext cx="202" cy="2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a</a:t>
              </a:r>
              <a:endParaRPr/>
            </a:p>
          </p:txBody>
        </p:sp>
      </p:grpSp>
      <p:grpSp>
        <p:nvGrpSpPr>
          <p:cNvPr id="685" name="Google Shape;685;p39"/>
          <p:cNvGrpSpPr/>
          <p:nvPr/>
        </p:nvGrpSpPr>
        <p:grpSpPr>
          <a:xfrm>
            <a:off x="7086601" y="3101975"/>
            <a:ext cx="1757363" cy="730250"/>
            <a:chOff x="1296" y="1412"/>
            <a:chExt cx="1107" cy="460"/>
          </a:xfrm>
        </p:grpSpPr>
        <p:sp>
          <p:nvSpPr>
            <p:cNvPr id="686" name="Google Shape;686;p39"/>
            <p:cNvSpPr/>
            <p:nvPr/>
          </p:nvSpPr>
          <p:spPr>
            <a:xfrm>
              <a:off x="2112" y="1488"/>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rgbClr val="D60093"/>
                </a:solidFill>
                <a:latin typeface="Arial"/>
                <a:ea typeface="Arial"/>
                <a:cs typeface="Arial"/>
                <a:sym typeface="Arial"/>
              </a:endParaRPr>
            </a:p>
          </p:txBody>
        </p:sp>
        <p:cxnSp>
          <p:nvCxnSpPr>
            <p:cNvPr id="687" name="Google Shape;687;p39"/>
            <p:cNvCxnSpPr/>
            <p:nvPr/>
          </p:nvCxnSpPr>
          <p:spPr>
            <a:xfrm>
              <a:off x="1296" y="1536"/>
              <a:ext cx="816" cy="0"/>
            </a:xfrm>
            <a:prstGeom prst="straightConnector1">
              <a:avLst/>
            </a:prstGeom>
            <a:noFill/>
            <a:ln cap="flat" cmpd="sng" w="9525">
              <a:solidFill>
                <a:schemeClr val="dk1"/>
              </a:solidFill>
              <a:prstDash val="solid"/>
              <a:round/>
              <a:headEnd len="med" w="med" type="none"/>
              <a:tailEnd len="med" w="med" type="none"/>
            </a:ln>
          </p:spPr>
        </p:cxnSp>
        <p:cxnSp>
          <p:nvCxnSpPr>
            <p:cNvPr id="688" name="Google Shape;688;p39"/>
            <p:cNvCxnSpPr/>
            <p:nvPr/>
          </p:nvCxnSpPr>
          <p:spPr>
            <a:xfrm flipH="1" rot="10800000">
              <a:off x="1296" y="1536"/>
              <a:ext cx="816" cy="336"/>
            </a:xfrm>
            <a:prstGeom prst="straightConnector1">
              <a:avLst/>
            </a:prstGeom>
            <a:noFill/>
            <a:ln cap="flat" cmpd="sng" w="9525">
              <a:solidFill>
                <a:schemeClr val="dk1"/>
              </a:solidFill>
              <a:prstDash val="solid"/>
              <a:round/>
              <a:headEnd len="med" w="med" type="none"/>
              <a:tailEnd len="med" w="med" type="none"/>
            </a:ln>
          </p:spPr>
        </p:cxnSp>
        <p:sp>
          <p:nvSpPr>
            <p:cNvPr id="689" name="Google Shape;689;p39"/>
            <p:cNvSpPr txBox="1"/>
            <p:nvPr/>
          </p:nvSpPr>
          <p:spPr>
            <a:xfrm>
              <a:off x="2198" y="1412"/>
              <a:ext cx="205"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b</a:t>
              </a:r>
              <a:endParaRPr/>
            </a:p>
          </p:txBody>
        </p:sp>
      </p:grpSp>
      <p:grpSp>
        <p:nvGrpSpPr>
          <p:cNvPr id="690" name="Google Shape;690;p39"/>
          <p:cNvGrpSpPr/>
          <p:nvPr/>
        </p:nvGrpSpPr>
        <p:grpSpPr>
          <a:xfrm>
            <a:off x="7086600" y="2841625"/>
            <a:ext cx="1760538" cy="1131888"/>
            <a:chOff x="1296" y="1248"/>
            <a:chExt cx="1109" cy="713"/>
          </a:xfrm>
        </p:grpSpPr>
        <p:sp>
          <p:nvSpPr>
            <p:cNvPr id="691" name="Google Shape;691;p39"/>
            <p:cNvSpPr/>
            <p:nvPr/>
          </p:nvSpPr>
          <p:spPr>
            <a:xfrm>
              <a:off x="2064" y="1776"/>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rgbClr val="D60093"/>
                </a:solidFill>
                <a:latin typeface="Arial"/>
                <a:ea typeface="Arial"/>
                <a:cs typeface="Arial"/>
                <a:sym typeface="Arial"/>
              </a:endParaRPr>
            </a:p>
          </p:txBody>
        </p:sp>
        <p:cxnSp>
          <p:nvCxnSpPr>
            <p:cNvPr id="692" name="Google Shape;692;p39"/>
            <p:cNvCxnSpPr/>
            <p:nvPr/>
          </p:nvCxnSpPr>
          <p:spPr>
            <a:xfrm>
              <a:off x="1296" y="1248"/>
              <a:ext cx="768" cy="576"/>
            </a:xfrm>
            <a:prstGeom prst="straightConnector1">
              <a:avLst/>
            </a:prstGeom>
            <a:noFill/>
            <a:ln cap="flat" cmpd="sng" w="9525">
              <a:solidFill>
                <a:schemeClr val="dk1"/>
              </a:solidFill>
              <a:prstDash val="solid"/>
              <a:round/>
              <a:headEnd len="med" w="med" type="none"/>
              <a:tailEnd len="med" w="med" type="none"/>
            </a:ln>
          </p:spPr>
        </p:cxnSp>
        <p:sp>
          <p:nvSpPr>
            <p:cNvPr id="693" name="Google Shape;693;p39"/>
            <p:cNvSpPr txBox="1"/>
            <p:nvPr/>
          </p:nvSpPr>
          <p:spPr>
            <a:xfrm>
              <a:off x="2208" y="1728"/>
              <a:ext cx="197"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c</a:t>
              </a:r>
              <a:endParaRPr/>
            </a:p>
          </p:txBody>
        </p:sp>
      </p:grpSp>
      <p:grpSp>
        <p:nvGrpSpPr>
          <p:cNvPr id="694" name="Google Shape;694;p39"/>
          <p:cNvGrpSpPr/>
          <p:nvPr/>
        </p:nvGrpSpPr>
        <p:grpSpPr>
          <a:xfrm>
            <a:off x="7086601" y="3298825"/>
            <a:ext cx="1773238" cy="1239838"/>
            <a:chOff x="1296" y="1536"/>
            <a:chExt cx="1117" cy="781"/>
          </a:xfrm>
        </p:grpSpPr>
        <p:sp>
          <p:nvSpPr>
            <p:cNvPr id="695" name="Google Shape;695;p39"/>
            <p:cNvSpPr/>
            <p:nvPr/>
          </p:nvSpPr>
          <p:spPr>
            <a:xfrm>
              <a:off x="2112" y="2160"/>
              <a:ext cx="96" cy="96"/>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b="1" sz="2400">
                <a:solidFill>
                  <a:srgbClr val="D60093"/>
                </a:solidFill>
                <a:latin typeface="Arial"/>
                <a:ea typeface="Arial"/>
                <a:cs typeface="Arial"/>
                <a:sym typeface="Arial"/>
              </a:endParaRPr>
            </a:p>
          </p:txBody>
        </p:sp>
        <p:sp>
          <p:nvSpPr>
            <p:cNvPr id="696" name="Google Shape;696;p39"/>
            <p:cNvSpPr txBox="1"/>
            <p:nvPr/>
          </p:nvSpPr>
          <p:spPr>
            <a:xfrm>
              <a:off x="2208" y="2084"/>
              <a:ext cx="205"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rgbClr val="D60093"/>
                  </a:solidFill>
                  <a:latin typeface="Arial"/>
                  <a:ea typeface="Arial"/>
                  <a:cs typeface="Arial"/>
                  <a:sym typeface="Arial"/>
                </a:rPr>
                <a:t>d</a:t>
              </a:r>
              <a:endParaRPr/>
            </a:p>
          </p:txBody>
        </p:sp>
        <p:cxnSp>
          <p:nvCxnSpPr>
            <p:cNvPr id="697" name="Google Shape;697;p39"/>
            <p:cNvCxnSpPr/>
            <p:nvPr/>
          </p:nvCxnSpPr>
          <p:spPr>
            <a:xfrm>
              <a:off x="1296" y="1536"/>
              <a:ext cx="816" cy="624"/>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9">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9">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9">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9">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9">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9">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9">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9">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79"/>
                                        </p:tgtEl>
                                        <p:attrNameLst>
                                          <p:attrName>style.visibility</p:attrName>
                                        </p:attrNameLst>
                                      </p:cBhvr>
                                      <p:to>
                                        <p:strVal val="visible"/>
                                      </p:to>
                                    </p:set>
                                    <p:anim calcmode="lin" valueType="num">
                                      <p:cBhvr additive="base">
                                        <p:cTn dur="500"/>
                                        <p:tgtEl>
                                          <p:spTgt spid="67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85"/>
                                        </p:tgtEl>
                                        <p:attrNameLst>
                                          <p:attrName>style.visibility</p:attrName>
                                        </p:attrNameLst>
                                      </p:cBhvr>
                                      <p:to>
                                        <p:strVal val="visible"/>
                                      </p:to>
                                    </p:set>
                                    <p:anim calcmode="lin" valueType="num">
                                      <p:cBhvr additive="base">
                                        <p:cTn dur="500"/>
                                        <p:tgtEl>
                                          <p:spTgt spid="685"/>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90"/>
                                        </p:tgtEl>
                                        <p:attrNameLst>
                                          <p:attrName>style.visibility</p:attrName>
                                        </p:attrNameLst>
                                      </p:cBhvr>
                                      <p:to>
                                        <p:strVal val="visible"/>
                                      </p:to>
                                    </p:set>
                                    <p:anim calcmode="lin" valueType="num">
                                      <p:cBhvr additive="base">
                                        <p:cTn dur="500"/>
                                        <p:tgtEl>
                                          <p:spTgt spid="690"/>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694"/>
                                        </p:tgtEl>
                                        <p:attrNameLst>
                                          <p:attrName>style.visibility</p:attrName>
                                        </p:attrNameLst>
                                      </p:cBhvr>
                                      <p:to>
                                        <p:strVal val="visible"/>
                                      </p:to>
                                    </p:set>
                                    <p:anim calcmode="lin" valueType="num">
                                      <p:cBhvr additive="base">
                                        <p:cTn dur="500"/>
                                        <p:tgtEl>
                                          <p:spTgt spid="69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4"/>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Types of Web Ads</a:t>
            </a:r>
            <a:endParaRPr/>
          </a:p>
        </p:txBody>
      </p:sp>
      <p:sp>
        <p:nvSpPr>
          <p:cNvPr id="112" name="Google Shape;112;p4"/>
          <p:cNvSpPr txBox="1"/>
          <p:nvPr>
            <p:ph idx="1" type="body"/>
          </p:nvPr>
        </p:nvSpPr>
        <p:spPr>
          <a:xfrm>
            <a:off x="685800" y="1295400"/>
            <a:ext cx="8153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400"/>
              <a:buChar char="●"/>
            </a:pPr>
            <a:r>
              <a:rPr lang="en-US" sz="2400">
                <a:solidFill>
                  <a:srgbClr val="0000FF"/>
                </a:solidFill>
              </a:rPr>
              <a:t>Advertisers pay for display ads to be placed on websites</a:t>
            </a:r>
            <a:endParaRPr/>
          </a:p>
          <a:p>
            <a:pPr indent="-285750" lvl="1" marL="742950" rtl="0" algn="l">
              <a:spcBef>
                <a:spcPts val="400"/>
              </a:spcBef>
              <a:spcAft>
                <a:spcPts val="0"/>
              </a:spcAft>
              <a:buSzPts val="2000"/>
              <a:buChar char="⮚"/>
            </a:pPr>
            <a:r>
              <a:rPr lang="en-US" sz="2000">
                <a:solidFill>
                  <a:srgbClr val="008000"/>
                </a:solidFill>
              </a:rPr>
              <a:t> Often has a fixed price per </a:t>
            </a:r>
            <a:r>
              <a:rPr b="1" i="1" lang="en-US" sz="2000">
                <a:solidFill>
                  <a:srgbClr val="008000"/>
                </a:solidFill>
              </a:rPr>
              <a:t>impression </a:t>
            </a:r>
            <a:r>
              <a:rPr lang="en-US" sz="2000"/>
              <a:t>(one display of the ad with download of page by a user)</a:t>
            </a:r>
            <a:endParaRPr/>
          </a:p>
          <a:p>
            <a:pPr indent="-342900" lvl="0" marL="342900" rtl="0" algn="l">
              <a:spcBef>
                <a:spcPts val="480"/>
              </a:spcBef>
              <a:spcAft>
                <a:spcPts val="0"/>
              </a:spcAft>
              <a:buSzPts val="2400"/>
              <a:buChar char="●"/>
            </a:pPr>
            <a:r>
              <a:rPr b="1" lang="en-US" sz="2400">
                <a:solidFill>
                  <a:srgbClr val="0000FF"/>
                </a:solidFill>
              </a:rPr>
              <a:t>Online stores show ads </a:t>
            </a:r>
            <a:endParaRPr/>
          </a:p>
          <a:p>
            <a:pPr indent="-285750" lvl="1" marL="742950" rtl="0" algn="l">
              <a:spcBef>
                <a:spcPts val="400"/>
              </a:spcBef>
              <a:spcAft>
                <a:spcPts val="0"/>
              </a:spcAft>
              <a:buSzPts val="2000"/>
              <a:buChar char="⮚"/>
            </a:pPr>
            <a:r>
              <a:rPr lang="en-US" sz="2000"/>
              <a:t>Amazon, Macy’s, etc.</a:t>
            </a:r>
            <a:endParaRPr/>
          </a:p>
          <a:p>
            <a:pPr indent="-285750" lvl="1" marL="742950" rtl="0" algn="l">
              <a:spcBef>
                <a:spcPts val="400"/>
              </a:spcBef>
              <a:spcAft>
                <a:spcPts val="0"/>
              </a:spcAft>
              <a:buSzPts val="2000"/>
              <a:buChar char="⮚"/>
            </a:pPr>
            <a:r>
              <a:rPr b="1" lang="en-US" sz="2000">
                <a:solidFill>
                  <a:srgbClr val="008000"/>
                </a:solidFill>
              </a:rPr>
              <a:t>Selected by store to maximize probability customer will buy prod</a:t>
            </a:r>
            <a:endParaRPr/>
          </a:p>
          <a:p>
            <a:pPr indent="-285750" lvl="1" marL="742950" rtl="0" algn="l">
              <a:spcBef>
                <a:spcPts val="400"/>
              </a:spcBef>
              <a:spcAft>
                <a:spcPts val="0"/>
              </a:spcAft>
              <a:buSzPts val="2000"/>
              <a:buChar char="⮚"/>
            </a:pPr>
            <a:r>
              <a:rPr b="1" lang="en-US" sz="2000">
                <a:solidFill>
                  <a:srgbClr val="008000"/>
                </a:solidFill>
              </a:rPr>
              <a:t>Collaborative Filtering</a:t>
            </a:r>
            <a:endParaRPr/>
          </a:p>
          <a:p>
            <a:pPr indent="-342900" lvl="0" marL="342900" rtl="0" algn="l">
              <a:spcBef>
                <a:spcPts val="480"/>
              </a:spcBef>
              <a:spcAft>
                <a:spcPts val="0"/>
              </a:spcAft>
              <a:buSzPts val="2400"/>
              <a:buChar char="●"/>
            </a:pPr>
            <a:r>
              <a:rPr b="1" lang="en-US" sz="2400">
                <a:solidFill>
                  <a:srgbClr val="0000FF"/>
                </a:solidFill>
              </a:rPr>
              <a:t>Search ads are placed among results of a search query</a:t>
            </a:r>
            <a:endParaRPr/>
          </a:p>
          <a:p>
            <a:pPr indent="-285750" lvl="1" marL="742950" rtl="0" algn="l">
              <a:spcBef>
                <a:spcPts val="400"/>
              </a:spcBef>
              <a:spcAft>
                <a:spcPts val="0"/>
              </a:spcAft>
              <a:buSzPts val="2000"/>
              <a:buChar char="⮚"/>
            </a:pPr>
            <a:r>
              <a:rPr lang="en-US" sz="2000">
                <a:solidFill>
                  <a:srgbClr val="008000"/>
                </a:solidFill>
              </a:rPr>
              <a:t>Advertisers </a:t>
            </a:r>
            <a:r>
              <a:rPr b="1" lang="en-US" sz="2000">
                <a:solidFill>
                  <a:srgbClr val="008000"/>
                </a:solidFill>
              </a:rPr>
              <a:t>bid</a:t>
            </a:r>
            <a:r>
              <a:rPr lang="en-US" sz="2000">
                <a:solidFill>
                  <a:srgbClr val="008000"/>
                </a:solidFill>
              </a:rPr>
              <a:t> for right to have their ad shown in response to </a:t>
            </a:r>
            <a:r>
              <a:rPr b="1" lang="en-US" sz="2000">
                <a:solidFill>
                  <a:srgbClr val="008000"/>
                </a:solidFill>
              </a:rPr>
              <a:t>certa queries</a:t>
            </a:r>
            <a:endParaRPr/>
          </a:p>
          <a:p>
            <a:pPr indent="-285750" lvl="1" marL="742950" rtl="0" algn="l">
              <a:spcBef>
                <a:spcPts val="400"/>
              </a:spcBef>
              <a:spcAft>
                <a:spcPts val="0"/>
              </a:spcAft>
              <a:buSzPts val="2000"/>
              <a:buChar char="⮚"/>
            </a:pPr>
            <a:r>
              <a:rPr lang="en-US" sz="2000">
                <a:solidFill>
                  <a:srgbClr val="008000"/>
                </a:solidFill>
              </a:rPr>
              <a:t>Pay only if ad is </a:t>
            </a:r>
            <a:r>
              <a:rPr b="1" lang="en-US" sz="2000">
                <a:solidFill>
                  <a:srgbClr val="008000"/>
                </a:solidFill>
              </a:rPr>
              <a:t>clicked on</a:t>
            </a:r>
            <a:endParaRPr/>
          </a:p>
        </p:txBody>
      </p:sp>
      <p:sp>
        <p:nvSpPr>
          <p:cNvPr id="113" name="Google Shape;113;p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14" name="Google Shape;114;p4"/>
          <p:cNvPicPr preferRelativeResize="0"/>
          <p:nvPr/>
        </p:nvPicPr>
        <p:blipFill rotWithShape="1">
          <a:blip r:embed="rId3">
            <a:alphaModFix/>
          </a:blip>
          <a:srcRect b="0" l="0" r="0" t="0"/>
          <a:stretch/>
        </p:blipFill>
        <p:spPr>
          <a:xfrm>
            <a:off x="294487" y="2514600"/>
            <a:ext cx="8388804" cy="6858000"/>
          </a:xfrm>
          <a:prstGeom prst="rect">
            <a:avLst/>
          </a:prstGeom>
          <a:noFill/>
          <a:ln>
            <a:noFill/>
          </a:ln>
        </p:spPr>
      </p:pic>
      <p:sp>
        <p:nvSpPr>
          <p:cNvPr id="115" name="Google Shape;115;p4"/>
          <p:cNvSpPr/>
          <p:nvPr/>
        </p:nvSpPr>
        <p:spPr>
          <a:xfrm>
            <a:off x="2362200" y="4800600"/>
            <a:ext cx="838200" cy="304800"/>
          </a:xfrm>
          <a:prstGeom prst="rect">
            <a:avLst/>
          </a:prstGeom>
          <a:noFill/>
          <a:ln cap="flat" cmpd="sng" w="12700">
            <a:solidFill>
              <a:srgbClr val="FF0000"/>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400"/>
              <a:buFont typeface="Tahoma"/>
              <a:buNone/>
            </a:pPr>
            <a:r>
              <a:t/>
            </a:r>
            <a:endParaRPr b="0" i="0" sz="2400" u="none" cap="none" strike="noStrike">
              <a:solidFill>
                <a:schemeClr val="dk1"/>
              </a:solidFill>
              <a:latin typeface="Tahoma"/>
              <a:ea typeface="Tahoma"/>
              <a:cs typeface="Tahoma"/>
              <a:sym typeface="Tahoma"/>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40"/>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Bad Scenario for Greedy</a:t>
            </a:r>
            <a:endParaRPr/>
          </a:p>
        </p:txBody>
      </p:sp>
      <p:sp>
        <p:nvSpPr>
          <p:cNvPr id="704" name="Google Shape;704;p40"/>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2800"/>
              <a:buChar char="●"/>
            </a:pPr>
            <a:r>
              <a:rPr b="1" lang="en-US">
                <a:solidFill>
                  <a:srgbClr val="0000FF"/>
                </a:solidFill>
              </a:rPr>
              <a:t>Two advertisers A and B</a:t>
            </a:r>
            <a:endParaRPr/>
          </a:p>
          <a:p>
            <a:pPr indent="-285750" lvl="1" marL="742950" rtl="0" algn="l">
              <a:spcBef>
                <a:spcPts val="480"/>
              </a:spcBef>
              <a:spcAft>
                <a:spcPts val="0"/>
              </a:spcAft>
              <a:buSzPts val="2400"/>
              <a:buChar char="⮚"/>
            </a:pPr>
            <a:r>
              <a:rPr b="1" i="1" lang="en-US"/>
              <a:t>A</a:t>
            </a:r>
            <a:r>
              <a:rPr lang="en-US"/>
              <a:t> bids on query </a:t>
            </a:r>
            <a:r>
              <a:rPr b="1" i="1" lang="en-US"/>
              <a:t>x</a:t>
            </a:r>
            <a:r>
              <a:rPr lang="en-US"/>
              <a:t>,  and  </a:t>
            </a:r>
            <a:r>
              <a:rPr b="1" i="1" lang="en-US"/>
              <a:t>B</a:t>
            </a:r>
            <a:r>
              <a:rPr lang="en-US"/>
              <a:t> bids on </a:t>
            </a:r>
            <a:r>
              <a:rPr b="1" i="1" lang="en-US"/>
              <a:t>x</a:t>
            </a:r>
            <a:r>
              <a:rPr lang="en-US"/>
              <a:t> and </a:t>
            </a:r>
            <a:r>
              <a:rPr b="1" i="1" lang="en-US"/>
              <a:t>y</a:t>
            </a:r>
            <a:endParaRPr/>
          </a:p>
          <a:p>
            <a:pPr indent="-285750" lvl="1" marL="742950" rtl="0" algn="l">
              <a:spcBef>
                <a:spcPts val="480"/>
              </a:spcBef>
              <a:spcAft>
                <a:spcPts val="0"/>
              </a:spcAft>
              <a:buSzPts val="2400"/>
              <a:buChar char="⮚"/>
            </a:pPr>
            <a:r>
              <a:rPr lang="en-US"/>
              <a:t>Both have budgets of </a:t>
            </a:r>
            <a:r>
              <a:rPr b="1" lang="en-US"/>
              <a:t>$4</a:t>
            </a:r>
            <a:endParaRPr/>
          </a:p>
          <a:p>
            <a:pPr indent="-342900" lvl="0" marL="342900" rtl="0" algn="l">
              <a:spcBef>
                <a:spcPts val="560"/>
              </a:spcBef>
              <a:spcAft>
                <a:spcPts val="0"/>
              </a:spcAft>
              <a:buSzPts val="2800"/>
              <a:buChar char="●"/>
            </a:pPr>
            <a:r>
              <a:rPr b="1" lang="en-US">
                <a:solidFill>
                  <a:srgbClr val="008000"/>
                </a:solidFill>
              </a:rPr>
              <a:t>Query stream:</a:t>
            </a:r>
            <a:r>
              <a:rPr lang="en-US"/>
              <a:t>                    </a:t>
            </a:r>
            <a:r>
              <a:rPr b="1" i="1" lang="en-US"/>
              <a:t>x x x x y y y y </a:t>
            </a:r>
            <a:endParaRPr/>
          </a:p>
          <a:p>
            <a:pPr indent="-285750" lvl="1" marL="742950" rtl="0" algn="l">
              <a:spcBef>
                <a:spcPts val="480"/>
              </a:spcBef>
              <a:spcAft>
                <a:spcPts val="0"/>
              </a:spcAft>
              <a:buSzPts val="2400"/>
              <a:buChar char="⮚"/>
            </a:pPr>
            <a:r>
              <a:rPr lang="en-US"/>
              <a:t>Worst case greedy choice: </a:t>
            </a:r>
            <a:r>
              <a:rPr b="1" i="1" lang="en-US"/>
              <a:t>B B B B</a:t>
            </a:r>
            <a:r>
              <a:rPr b="1" lang="en-US"/>
              <a:t> _ _ _ _ </a:t>
            </a:r>
            <a:endParaRPr/>
          </a:p>
          <a:p>
            <a:pPr indent="-285750" lvl="1" marL="742950" rtl="0" algn="l">
              <a:spcBef>
                <a:spcPts val="480"/>
              </a:spcBef>
              <a:spcAft>
                <a:spcPts val="0"/>
              </a:spcAft>
              <a:buSzPts val="2400"/>
              <a:buChar char="⮚"/>
            </a:pPr>
            <a:r>
              <a:rPr lang="en-US"/>
              <a:t>Optimal:                                 </a:t>
            </a:r>
            <a:r>
              <a:rPr b="1" lang="en-US"/>
              <a:t>A A A A B B B B </a:t>
            </a:r>
            <a:endParaRPr/>
          </a:p>
          <a:p>
            <a:pPr indent="-285750" lvl="1" marL="742950" rtl="0" algn="l">
              <a:spcBef>
                <a:spcPts val="480"/>
              </a:spcBef>
              <a:spcAft>
                <a:spcPts val="0"/>
              </a:spcAft>
              <a:buSzPts val="2400"/>
              <a:buChar char="⮚"/>
            </a:pPr>
            <a:r>
              <a:rPr b="1" lang="en-US"/>
              <a:t>Competitive ratio = ½</a:t>
            </a:r>
            <a:endParaRPr/>
          </a:p>
          <a:p>
            <a:pPr indent="-342900" lvl="0" marL="342900" rtl="0" algn="l">
              <a:spcBef>
                <a:spcPts val="560"/>
              </a:spcBef>
              <a:spcAft>
                <a:spcPts val="0"/>
              </a:spcAft>
              <a:buSzPts val="2800"/>
              <a:buChar char="●"/>
            </a:pPr>
            <a:r>
              <a:rPr b="1" lang="en-US">
                <a:solidFill>
                  <a:srgbClr val="D60093"/>
                </a:solidFill>
              </a:rPr>
              <a:t>This is the worst case!</a:t>
            </a:r>
            <a:endParaRPr/>
          </a:p>
          <a:p>
            <a:pPr indent="-285750" lvl="1" marL="742950" rtl="0" algn="l">
              <a:spcBef>
                <a:spcPts val="480"/>
              </a:spcBef>
              <a:spcAft>
                <a:spcPts val="0"/>
              </a:spcAft>
              <a:buSzPts val="2400"/>
              <a:buChar char="⮚"/>
            </a:pPr>
            <a:r>
              <a:rPr b="1" lang="en-US" sz="2400"/>
              <a:t>Note:</a:t>
            </a:r>
            <a:r>
              <a:rPr lang="en-US" sz="2400"/>
              <a:t> Greedy algorithm is deterministic – it always </a:t>
            </a:r>
            <a:br>
              <a:rPr lang="en-US" sz="2400"/>
            </a:br>
            <a:r>
              <a:rPr lang="en-US" sz="2400"/>
              <a:t>resolves draws in the same way</a:t>
            </a:r>
            <a:endParaRPr/>
          </a:p>
        </p:txBody>
      </p:sp>
      <p:sp>
        <p:nvSpPr>
          <p:cNvPr id="705" name="Google Shape;705;p4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4">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4">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4">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4">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04">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41"/>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Greedy algorithm with non-equal bids</a:t>
            </a:r>
            <a:endParaRPr/>
          </a:p>
        </p:txBody>
      </p:sp>
      <p:sp>
        <p:nvSpPr>
          <p:cNvPr id="711" name="Google Shape;711;p41"/>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800"/>
              <a:buChar char="●"/>
            </a:pPr>
            <a:r>
              <a:rPr lang="en-US"/>
              <a:t>Greedy algorithm would </a:t>
            </a:r>
            <a:r>
              <a:rPr b="1" lang="en-US">
                <a:solidFill>
                  <a:srgbClr val="008000"/>
                </a:solidFill>
              </a:rPr>
              <a:t>assign the query to the highest bidder who still has budget left</a:t>
            </a:r>
            <a:endParaRPr/>
          </a:p>
          <a:p>
            <a:pPr indent="-165100" lvl="0" marL="342900" rtl="0" algn="l">
              <a:spcBef>
                <a:spcPts val="560"/>
              </a:spcBef>
              <a:spcAft>
                <a:spcPts val="0"/>
              </a:spcAft>
              <a:buSzPts val="2800"/>
              <a:buNone/>
            </a:pPr>
            <a:r>
              <a:t/>
            </a:r>
            <a:endParaRPr/>
          </a:p>
        </p:txBody>
      </p:sp>
      <p:sp>
        <p:nvSpPr>
          <p:cNvPr id="712" name="Google Shape;712;p4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p42"/>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Greedy Example: </a:t>
            </a:r>
            <a:br>
              <a:rPr lang="en-US"/>
            </a:br>
            <a:r>
              <a:rPr lang="en-US"/>
              <a:t>Two advertisers bid on a query q</a:t>
            </a:r>
            <a:endParaRPr/>
          </a:p>
        </p:txBody>
      </p:sp>
      <p:sp>
        <p:nvSpPr>
          <p:cNvPr id="718" name="Google Shape;718;p42"/>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719" name="Google Shape;719;p4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720" name="Google Shape;720;p42"/>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Assigned to Bidder (A</a:t>
                      </a:r>
                      <a:r>
                        <a:rPr baseline="-25000" lang="en-US" sz="1800" u="none" cap="none" strike="noStrike">
                          <a:latin typeface="Cambria"/>
                          <a:ea typeface="Cambria"/>
                          <a:cs typeface="Cambria"/>
                          <a:sym typeface="Cambria"/>
                        </a:rPr>
                        <a:t>1</a:t>
                      </a:r>
                      <a:r>
                        <a:rPr lang="en-US" sz="1800" u="none" cap="none" strike="noStrike">
                          <a:latin typeface="Cambria"/>
                          <a:ea typeface="Cambria"/>
                          <a:cs typeface="Cambria"/>
                          <a:sym typeface="Cambria"/>
                        </a:rPr>
                        <a:t>, A</a:t>
                      </a:r>
                      <a:r>
                        <a:rPr baseline="-25000" lang="en-US" sz="1800" u="none" cap="none" strike="noStrike">
                          <a:latin typeface="Cambria"/>
                          <a:ea typeface="Cambria"/>
                          <a:cs typeface="Cambria"/>
                          <a:sym typeface="Cambria"/>
                        </a:rPr>
                        <a:t>2 </a:t>
                      </a:r>
                      <a:r>
                        <a:rPr lang="en-US" sz="1800" u="none" cap="none" strike="noStrike">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Remaining Budget for A</a:t>
                      </a:r>
                      <a:r>
                        <a:rPr baseline="-25000" lang="en-US" sz="1800" u="none" cap="none" strike="noStrike">
                          <a:latin typeface="Cambria"/>
                          <a:ea typeface="Cambria"/>
                          <a:cs typeface="Cambria"/>
                          <a:sym typeface="Cambria"/>
                        </a:rPr>
                        <a:t>1</a:t>
                      </a:r>
                      <a:endParaRPr sz="1800" u="none" cap="none" strike="noStrike">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Remaining Budget for A</a:t>
                      </a:r>
                      <a:r>
                        <a:rPr baseline="-25000" lang="en-US" sz="1800" u="none" cap="none" strike="noStrike">
                          <a:latin typeface="Cambria"/>
                          <a:ea typeface="Cambria"/>
                          <a:cs typeface="Cambria"/>
                          <a:sym typeface="Cambria"/>
                        </a:rPr>
                        <a:t>2</a:t>
                      </a:r>
                      <a:endParaRPr sz="1800" u="none" cap="none" strike="noStrike">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u="none" cap="none" strike="noStrike"/>
                        <a:t>At start</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40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50</a:t>
                      </a:r>
                      <a:endParaRPr/>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1</a:t>
                      </a:r>
                      <a:r>
                        <a:rPr baseline="30000" lang="en-US" sz="1800" u="none" cap="none" strike="noStrike"/>
                        <a:t>st</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u="none" cap="none" strike="noStrike"/>
                        <a:t>2</a:t>
                      </a:r>
                      <a:r>
                        <a:rPr baseline="30000" lang="en-US" sz="1800" u="none" cap="none" strike="noStrike"/>
                        <a:t>nd</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3</a:t>
                      </a:r>
                      <a:r>
                        <a:rPr baseline="30000" lang="en-US" sz="1800" u="none" cap="none" strike="noStrike"/>
                        <a:t>rd</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4</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5</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6</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7</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8</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4" name="Shape 724"/>
        <p:cNvGrpSpPr/>
        <p:nvPr/>
      </p:nvGrpSpPr>
      <p:grpSpPr>
        <a:xfrm>
          <a:off x="0" y="0"/>
          <a:ext cx="0" cy="0"/>
          <a:chOff x="0" y="0"/>
          <a:chExt cx="0" cy="0"/>
        </a:xfrm>
      </p:grpSpPr>
      <p:sp>
        <p:nvSpPr>
          <p:cNvPr id="725" name="Google Shape;725;p43"/>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Greedy Example: </a:t>
            </a:r>
            <a:br>
              <a:rPr lang="en-US"/>
            </a:br>
            <a:r>
              <a:rPr lang="en-US"/>
              <a:t>Two advertisers bid on a query q</a:t>
            </a:r>
            <a:endParaRPr/>
          </a:p>
        </p:txBody>
      </p:sp>
      <p:sp>
        <p:nvSpPr>
          <p:cNvPr id="726" name="Google Shape;726;p43"/>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727" name="Google Shape;727;p4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728" name="Google Shape;728;p43"/>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Assigned to Bidder (A</a:t>
                      </a:r>
                      <a:r>
                        <a:rPr baseline="-25000" lang="en-US" sz="1800" u="none" cap="none" strike="noStrike">
                          <a:latin typeface="Cambria"/>
                          <a:ea typeface="Cambria"/>
                          <a:cs typeface="Cambria"/>
                          <a:sym typeface="Cambria"/>
                        </a:rPr>
                        <a:t>1</a:t>
                      </a:r>
                      <a:r>
                        <a:rPr lang="en-US" sz="1800" u="none" cap="none" strike="noStrike">
                          <a:latin typeface="Cambria"/>
                          <a:ea typeface="Cambria"/>
                          <a:cs typeface="Cambria"/>
                          <a:sym typeface="Cambria"/>
                        </a:rPr>
                        <a:t>, A</a:t>
                      </a:r>
                      <a:r>
                        <a:rPr baseline="-25000" lang="en-US" sz="1800" u="none" cap="none" strike="noStrike">
                          <a:latin typeface="Cambria"/>
                          <a:ea typeface="Cambria"/>
                          <a:cs typeface="Cambria"/>
                          <a:sym typeface="Cambria"/>
                        </a:rPr>
                        <a:t>2 </a:t>
                      </a:r>
                      <a:r>
                        <a:rPr lang="en-US" sz="1800" u="none" cap="none" strike="noStrike">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Remaining Budget for A</a:t>
                      </a:r>
                      <a:r>
                        <a:rPr baseline="-25000" lang="en-US" sz="1800" u="none" cap="none" strike="noStrike">
                          <a:latin typeface="Cambria"/>
                          <a:ea typeface="Cambria"/>
                          <a:cs typeface="Cambria"/>
                          <a:sym typeface="Cambria"/>
                        </a:rPr>
                        <a:t>1</a:t>
                      </a:r>
                      <a:endParaRPr sz="1800" u="none" cap="none" strike="noStrike">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Remaining Budget for A</a:t>
                      </a:r>
                      <a:r>
                        <a:rPr baseline="-25000" lang="en-US" sz="1800" u="none" cap="none" strike="noStrike">
                          <a:latin typeface="Cambria"/>
                          <a:ea typeface="Cambria"/>
                          <a:cs typeface="Cambria"/>
                          <a:sym typeface="Cambria"/>
                        </a:rPr>
                        <a:t>2</a:t>
                      </a:r>
                      <a:endParaRPr sz="1800" u="none" cap="none" strike="noStrike">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u="none" cap="none" strike="noStrike"/>
                        <a:t>At start</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40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50</a:t>
                      </a:r>
                      <a:endParaRPr/>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1</a:t>
                      </a:r>
                      <a:r>
                        <a:rPr baseline="30000" lang="en-US" sz="1800" u="none" cap="none" strike="noStrike"/>
                        <a:t>st</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A1</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20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50</a:t>
                      </a:r>
                      <a:endParaRPr/>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u="none" cap="none" strike="noStrike"/>
                        <a:t>2</a:t>
                      </a:r>
                      <a:r>
                        <a:rPr baseline="30000" lang="en-US" sz="1800" u="none" cap="none" strike="noStrike"/>
                        <a:t>nd</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3</a:t>
                      </a:r>
                      <a:r>
                        <a:rPr baseline="30000" lang="en-US" sz="1800" u="none" cap="none" strike="noStrike"/>
                        <a:t>rd</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4</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5</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6</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7</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8</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2" name="Shape 732"/>
        <p:cNvGrpSpPr/>
        <p:nvPr/>
      </p:nvGrpSpPr>
      <p:grpSpPr>
        <a:xfrm>
          <a:off x="0" y="0"/>
          <a:ext cx="0" cy="0"/>
          <a:chOff x="0" y="0"/>
          <a:chExt cx="0" cy="0"/>
        </a:xfrm>
      </p:grpSpPr>
      <p:sp>
        <p:nvSpPr>
          <p:cNvPr id="733" name="Google Shape;733;p44"/>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Greedy Example: </a:t>
            </a:r>
            <a:br>
              <a:rPr lang="en-US"/>
            </a:br>
            <a:r>
              <a:rPr lang="en-US"/>
              <a:t>Two advertisers bid on a query q</a:t>
            </a:r>
            <a:endParaRPr/>
          </a:p>
        </p:txBody>
      </p:sp>
      <p:sp>
        <p:nvSpPr>
          <p:cNvPr id="734" name="Google Shape;734;p44"/>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735" name="Google Shape;735;p4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736" name="Google Shape;736;p44"/>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Assigned to Bidder (A</a:t>
                      </a:r>
                      <a:r>
                        <a:rPr baseline="-25000" lang="en-US" sz="1800" u="none" cap="none" strike="noStrike">
                          <a:latin typeface="Cambria"/>
                          <a:ea typeface="Cambria"/>
                          <a:cs typeface="Cambria"/>
                          <a:sym typeface="Cambria"/>
                        </a:rPr>
                        <a:t>1</a:t>
                      </a:r>
                      <a:r>
                        <a:rPr lang="en-US" sz="1800" u="none" cap="none" strike="noStrike">
                          <a:latin typeface="Cambria"/>
                          <a:ea typeface="Cambria"/>
                          <a:cs typeface="Cambria"/>
                          <a:sym typeface="Cambria"/>
                        </a:rPr>
                        <a:t>, A</a:t>
                      </a:r>
                      <a:r>
                        <a:rPr baseline="-25000" lang="en-US" sz="1800" u="none" cap="none" strike="noStrike">
                          <a:latin typeface="Cambria"/>
                          <a:ea typeface="Cambria"/>
                          <a:cs typeface="Cambria"/>
                          <a:sym typeface="Cambria"/>
                        </a:rPr>
                        <a:t>2 </a:t>
                      </a:r>
                      <a:r>
                        <a:rPr lang="en-US" sz="1800" u="none" cap="none" strike="noStrike">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Remaining Budget for A</a:t>
                      </a:r>
                      <a:r>
                        <a:rPr baseline="-25000" lang="en-US" sz="1800" u="none" cap="none" strike="noStrike">
                          <a:latin typeface="Cambria"/>
                          <a:ea typeface="Cambria"/>
                          <a:cs typeface="Cambria"/>
                          <a:sym typeface="Cambria"/>
                        </a:rPr>
                        <a:t>1</a:t>
                      </a:r>
                      <a:endParaRPr sz="1800" u="none" cap="none" strike="noStrike">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Remaining Budget for A</a:t>
                      </a:r>
                      <a:r>
                        <a:rPr baseline="-25000" lang="en-US" sz="1800" u="none" cap="none" strike="noStrike">
                          <a:latin typeface="Cambria"/>
                          <a:ea typeface="Cambria"/>
                          <a:cs typeface="Cambria"/>
                          <a:sym typeface="Cambria"/>
                        </a:rPr>
                        <a:t>2</a:t>
                      </a:r>
                      <a:endParaRPr sz="1800" u="none" cap="none" strike="noStrike">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u="none" cap="none" strike="noStrike"/>
                        <a:t>At start</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40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50</a:t>
                      </a:r>
                      <a:endParaRPr/>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1</a:t>
                      </a:r>
                      <a:r>
                        <a:rPr baseline="30000" lang="en-US" sz="1800" u="none" cap="none" strike="noStrike"/>
                        <a:t>st</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A1</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20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50</a:t>
                      </a:r>
                      <a:endParaRPr/>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u="none" cap="none" strike="noStrike"/>
                        <a:t>2</a:t>
                      </a:r>
                      <a:r>
                        <a:rPr baseline="30000" lang="en-US" sz="1800" u="none" cap="none" strike="noStrike"/>
                        <a:t>nd</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A1</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50</a:t>
                      </a:r>
                      <a:endParaRPr/>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3</a:t>
                      </a:r>
                      <a:r>
                        <a:rPr baseline="30000" lang="en-US" sz="1800" u="none" cap="none" strike="noStrike"/>
                        <a:t>rd</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4</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5</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6</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7</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8</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c>
                  <a:txBody>
                    <a:bodyPr/>
                    <a:lstStyle/>
                    <a:p>
                      <a:pPr indent="0" lvl="0" marL="0" marR="0" rtl="0" algn="ctr">
                        <a:spcBef>
                          <a:spcPts val="0"/>
                        </a:spcBef>
                        <a:spcAft>
                          <a:spcPts val="0"/>
                        </a:spcAft>
                        <a:buNone/>
                      </a:pPr>
                      <a:r>
                        <a:t/>
                      </a:r>
                      <a:endParaRPr sz="1800" u="none" cap="none" strike="noStrike"/>
                    </a:p>
                  </a:txBody>
                  <a:tcPr marT="45725" marB="45725" marR="91450" marL="91450"/>
                </a:tc>
              </a:tr>
            </a:tbl>
          </a:graphicData>
        </a:graphic>
      </p:graphicFrame>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0" name="Shape 740"/>
        <p:cNvGrpSpPr/>
        <p:nvPr/>
      </p:nvGrpSpPr>
      <p:grpSpPr>
        <a:xfrm>
          <a:off x="0" y="0"/>
          <a:ext cx="0" cy="0"/>
          <a:chOff x="0" y="0"/>
          <a:chExt cx="0" cy="0"/>
        </a:xfrm>
      </p:grpSpPr>
      <p:sp>
        <p:nvSpPr>
          <p:cNvPr id="741" name="Google Shape;741;p45"/>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Greedy Example: </a:t>
            </a:r>
            <a:br>
              <a:rPr lang="en-US"/>
            </a:br>
            <a:r>
              <a:rPr lang="en-US"/>
              <a:t>Two advertisers bid on a query q</a:t>
            </a:r>
            <a:endParaRPr/>
          </a:p>
        </p:txBody>
      </p:sp>
      <p:sp>
        <p:nvSpPr>
          <p:cNvPr id="742" name="Google Shape;742;p45"/>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743" name="Google Shape;743;p4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744" name="Google Shape;744;p45"/>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Assigned to Bidder (A</a:t>
                      </a:r>
                      <a:r>
                        <a:rPr baseline="-25000" lang="en-US" sz="1800" u="none" cap="none" strike="noStrike">
                          <a:latin typeface="Cambria"/>
                          <a:ea typeface="Cambria"/>
                          <a:cs typeface="Cambria"/>
                          <a:sym typeface="Cambria"/>
                        </a:rPr>
                        <a:t>1</a:t>
                      </a:r>
                      <a:r>
                        <a:rPr lang="en-US" sz="1800" u="none" cap="none" strike="noStrike">
                          <a:latin typeface="Cambria"/>
                          <a:ea typeface="Cambria"/>
                          <a:cs typeface="Cambria"/>
                          <a:sym typeface="Cambria"/>
                        </a:rPr>
                        <a:t>, A</a:t>
                      </a:r>
                      <a:r>
                        <a:rPr baseline="-25000" lang="en-US" sz="1800" u="none" cap="none" strike="noStrike">
                          <a:latin typeface="Cambria"/>
                          <a:ea typeface="Cambria"/>
                          <a:cs typeface="Cambria"/>
                          <a:sym typeface="Cambria"/>
                        </a:rPr>
                        <a:t>2 </a:t>
                      </a:r>
                      <a:r>
                        <a:rPr lang="en-US" sz="1800" u="none" cap="none" strike="noStrike">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Remaining Budget for A</a:t>
                      </a:r>
                      <a:r>
                        <a:rPr baseline="-25000" lang="en-US" sz="1800" u="none" cap="none" strike="noStrike">
                          <a:latin typeface="Cambria"/>
                          <a:ea typeface="Cambria"/>
                          <a:cs typeface="Cambria"/>
                          <a:sym typeface="Cambria"/>
                        </a:rPr>
                        <a:t>1</a:t>
                      </a:r>
                      <a:endParaRPr sz="1800" u="none" cap="none" strike="noStrike">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u="none" cap="none" strike="noStrike">
                          <a:latin typeface="Cambria"/>
                          <a:ea typeface="Cambria"/>
                          <a:cs typeface="Cambria"/>
                          <a:sym typeface="Cambria"/>
                        </a:rPr>
                        <a:t>Remaining Budget for A</a:t>
                      </a:r>
                      <a:r>
                        <a:rPr baseline="-25000" lang="en-US" sz="1800" u="none" cap="none" strike="noStrike">
                          <a:latin typeface="Cambria"/>
                          <a:ea typeface="Cambria"/>
                          <a:cs typeface="Cambria"/>
                          <a:sym typeface="Cambria"/>
                        </a:rPr>
                        <a:t>2</a:t>
                      </a:r>
                      <a:endParaRPr sz="1800" u="none" cap="none" strike="noStrike">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u="none" cap="none" strike="noStrike"/>
                        <a:t>At start</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40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50</a:t>
                      </a:r>
                      <a:endParaRPr/>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1</a:t>
                      </a:r>
                      <a:r>
                        <a:rPr baseline="30000" lang="en-US" sz="1800" u="none" cap="none" strike="noStrike"/>
                        <a:t>st</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A1</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20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50</a:t>
                      </a:r>
                      <a:endParaRPr/>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u="none" cap="none" strike="noStrike"/>
                        <a:t>2</a:t>
                      </a:r>
                      <a:r>
                        <a:rPr baseline="30000" lang="en-US" sz="1800" u="none" cap="none" strike="noStrike"/>
                        <a:t>nd</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A1</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50</a:t>
                      </a:r>
                      <a:endParaRPr/>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3</a:t>
                      </a:r>
                      <a:r>
                        <a:rPr baseline="30000" lang="en-US" sz="1800" u="none" cap="none" strike="noStrike"/>
                        <a:t>rd</a:t>
                      </a:r>
                      <a:r>
                        <a:rPr lang="en-US" sz="1800" u="none" cap="none" strike="noStrike"/>
                        <a:t> query q</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A2</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0</a:t>
                      </a:r>
                      <a:endParaRPr/>
                    </a:p>
                  </a:txBody>
                  <a:tcPr marT="45725" marB="45725" marR="91450" marL="91450"/>
                </a:tc>
                <a:tc>
                  <a:txBody>
                    <a:bodyPr/>
                    <a:lstStyle/>
                    <a:p>
                      <a:pPr indent="0" lvl="0" marL="0" marR="0" rtl="0" algn="ctr">
                        <a:spcBef>
                          <a:spcPts val="0"/>
                        </a:spcBef>
                        <a:spcAft>
                          <a:spcPts val="0"/>
                        </a:spcAft>
                        <a:buNone/>
                      </a:pPr>
                      <a:r>
                        <a:rPr lang="en-US" sz="1800" u="none" cap="none" strike="noStrike"/>
                        <a:t>40</a:t>
                      </a:r>
                      <a:endParaRPr/>
                    </a:p>
                  </a:txBody>
                  <a:tcPr marT="45725" marB="45725" marR="91450" marL="91450"/>
                </a:tc>
              </a:tr>
              <a:tr h="388625">
                <a:tc>
                  <a:txBody>
                    <a:bodyPr/>
                    <a:lstStyle/>
                    <a:p>
                      <a:pPr indent="0" lvl="0" marL="0" marR="0" rtl="0" algn="ctr">
                        <a:spcBef>
                          <a:spcPts val="0"/>
                        </a:spcBef>
                        <a:spcAft>
                          <a:spcPts val="0"/>
                        </a:spcAft>
                        <a:buNone/>
                      </a:pPr>
                      <a:r>
                        <a:rPr lang="en-US" sz="1800" u="none" cap="none" strike="noStrike"/>
                        <a:t>4</a:t>
                      </a:r>
                      <a:r>
                        <a:rPr baseline="30000" lang="en-US" sz="1800" u="none" cap="none" strike="noStrike"/>
                        <a:t>th</a:t>
                      </a:r>
                      <a:r>
                        <a:rPr lang="en-US" sz="1800" u="none" cap="none" strike="noStrike"/>
                        <a:t> query q</a:t>
                      </a:r>
                      <a:endParaRPr/>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5</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6</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7</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8</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8" name="Shape 748"/>
        <p:cNvGrpSpPr/>
        <p:nvPr/>
      </p:nvGrpSpPr>
      <p:grpSpPr>
        <a:xfrm>
          <a:off x="0" y="0"/>
          <a:ext cx="0" cy="0"/>
          <a:chOff x="0" y="0"/>
          <a:chExt cx="0" cy="0"/>
        </a:xfrm>
      </p:grpSpPr>
      <p:sp>
        <p:nvSpPr>
          <p:cNvPr id="749" name="Google Shape;749;p46"/>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Greedy Example: </a:t>
            </a:r>
            <a:br>
              <a:rPr lang="en-US"/>
            </a:br>
            <a:r>
              <a:rPr lang="en-US"/>
              <a:t>Two advertisers bid on a query q</a:t>
            </a:r>
            <a:endParaRPr/>
          </a:p>
        </p:txBody>
      </p:sp>
      <p:sp>
        <p:nvSpPr>
          <p:cNvPr id="750" name="Google Shape;750;p46"/>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751" name="Google Shape;751;p4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752" name="Google Shape;752;p46"/>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Assigned to Bidder (A</a:t>
                      </a:r>
                      <a:r>
                        <a:rPr baseline="-25000" lang="en-US" sz="1800">
                          <a:latin typeface="Cambria"/>
                          <a:ea typeface="Cambria"/>
                          <a:cs typeface="Cambria"/>
                          <a:sym typeface="Cambria"/>
                        </a:rPr>
                        <a:t>1</a:t>
                      </a:r>
                      <a:r>
                        <a:rPr lang="en-US" sz="1800">
                          <a:latin typeface="Cambria"/>
                          <a:ea typeface="Cambria"/>
                          <a:cs typeface="Cambria"/>
                          <a:sym typeface="Cambria"/>
                        </a:rPr>
                        <a:t>, A</a:t>
                      </a:r>
                      <a:r>
                        <a:rPr baseline="-25000" lang="en-US" sz="1800">
                          <a:latin typeface="Cambria"/>
                          <a:ea typeface="Cambria"/>
                          <a:cs typeface="Cambria"/>
                          <a:sym typeface="Cambria"/>
                        </a:rPr>
                        <a:t>2 </a:t>
                      </a:r>
                      <a:r>
                        <a:rPr lang="en-US" sz="1800">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1</a:t>
                      </a:r>
                      <a:endParaRPr sz="1800">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2</a:t>
                      </a:r>
                      <a:endParaRPr sz="1800">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a:t>At start</a:t>
                      </a:r>
                      <a:endParaRPr/>
                    </a:p>
                  </a:txBody>
                  <a:tcPr marT="45725" marB="45725" marR="91450" marL="91450"/>
                </a:tc>
                <a:tc>
                  <a:txBody>
                    <a:bodyPr/>
                    <a:lstStyle/>
                    <a:p>
                      <a:pPr indent="0" lvl="0" marL="0" marR="0" rtl="0" algn="ctr">
                        <a:spcBef>
                          <a:spcPts val="0"/>
                        </a:spcBef>
                        <a:spcAft>
                          <a:spcPts val="0"/>
                        </a:spcAft>
                        <a:buNone/>
                      </a:pPr>
                      <a:r>
                        <a:rPr lang="en-US" sz="1800"/>
                        <a:t>----</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50</a:t>
                      </a:r>
                      <a:endParaRPr/>
                    </a:p>
                  </a:txBody>
                  <a:tcPr marT="45725" marB="45725" marR="91450" marL="91450"/>
                </a:tc>
              </a:tr>
              <a:tr h="388625">
                <a:tc>
                  <a:txBody>
                    <a:bodyPr/>
                    <a:lstStyle/>
                    <a:p>
                      <a:pPr indent="0" lvl="0" marL="0" marR="0" rtl="0" algn="ctr">
                        <a:spcBef>
                          <a:spcPts val="0"/>
                        </a:spcBef>
                        <a:spcAft>
                          <a:spcPts val="0"/>
                        </a:spcAft>
                        <a:buNone/>
                      </a:pPr>
                      <a:r>
                        <a:rPr lang="en-US" sz="1800"/>
                        <a:t>1</a:t>
                      </a:r>
                      <a:r>
                        <a:rPr baseline="30000" lang="en-US" sz="1800"/>
                        <a:t>st</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A1</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50</a:t>
                      </a:r>
                      <a:endParaRPr/>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a:t>2</a:t>
                      </a:r>
                      <a:r>
                        <a:rPr baseline="30000" lang="en-US" sz="1800"/>
                        <a:t>nd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A1</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50</a:t>
                      </a:r>
                      <a:endParaRPr/>
                    </a:p>
                  </a:txBody>
                  <a:tcPr marT="45725" marB="45725" marR="91450" marL="91450"/>
                </a:tc>
              </a:tr>
              <a:tr h="388625">
                <a:tc>
                  <a:txBody>
                    <a:bodyPr/>
                    <a:lstStyle/>
                    <a:p>
                      <a:pPr indent="0" lvl="0" marL="0" marR="0" rtl="0" algn="ctr">
                        <a:spcBef>
                          <a:spcPts val="0"/>
                        </a:spcBef>
                        <a:spcAft>
                          <a:spcPts val="0"/>
                        </a:spcAft>
                        <a:buNone/>
                      </a:pPr>
                      <a:r>
                        <a:rPr lang="en-US" sz="1800"/>
                        <a:t>3</a:t>
                      </a:r>
                      <a:r>
                        <a:rPr baseline="30000" lang="en-US" sz="1800"/>
                        <a:t>rd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spcBef>
                          <a:spcPts val="0"/>
                        </a:spcBef>
                        <a:spcAft>
                          <a:spcPts val="0"/>
                        </a:spcAft>
                        <a:buNone/>
                      </a:pPr>
                      <a:r>
                        <a:rPr lang="en-US" sz="1800"/>
                        <a:t>4</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30</a:t>
                      </a:r>
                      <a:endParaRPr/>
                    </a:p>
                  </a:txBody>
                  <a:tcPr marT="45725" marB="45725" marR="91450" marL="91450"/>
                </a:tc>
              </a:tr>
              <a:tr h="388625">
                <a:tc>
                  <a:txBody>
                    <a:bodyPr/>
                    <a:lstStyle/>
                    <a:p>
                      <a:pPr indent="0" lvl="0" marL="0" marR="0" rtl="0" algn="ctr">
                        <a:spcBef>
                          <a:spcPts val="0"/>
                        </a:spcBef>
                        <a:spcAft>
                          <a:spcPts val="0"/>
                        </a:spcAft>
                        <a:buNone/>
                      </a:pPr>
                      <a:r>
                        <a:rPr lang="en-US" sz="1800"/>
                        <a:t>5</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r>
              <a:tr h="388625">
                <a:tc>
                  <a:txBody>
                    <a:bodyPr/>
                    <a:lstStyle/>
                    <a:p>
                      <a:pPr indent="0" lvl="0" marL="0" marR="0" rtl="0" algn="ctr">
                        <a:spcBef>
                          <a:spcPts val="0"/>
                        </a:spcBef>
                        <a:spcAft>
                          <a:spcPts val="0"/>
                        </a:spcAft>
                        <a:buNone/>
                      </a:pPr>
                      <a:r>
                        <a:rPr lang="en-US" sz="1800"/>
                        <a:t>6</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10</a:t>
                      </a:r>
                      <a:endParaRPr/>
                    </a:p>
                  </a:txBody>
                  <a:tcPr marT="45725" marB="45725" marR="91450" marL="91450"/>
                </a:tc>
              </a:tr>
              <a:tr h="388625">
                <a:tc>
                  <a:txBody>
                    <a:bodyPr/>
                    <a:lstStyle/>
                    <a:p>
                      <a:pPr indent="0" lvl="0" marL="0" marR="0" rtl="0" algn="ctr">
                        <a:spcBef>
                          <a:spcPts val="0"/>
                        </a:spcBef>
                        <a:spcAft>
                          <a:spcPts val="0"/>
                        </a:spcAft>
                        <a:buNone/>
                      </a:pPr>
                      <a:r>
                        <a:rPr lang="en-US" sz="1800"/>
                        <a:t>7</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r>
              <a:tr h="388625">
                <a:tc>
                  <a:txBody>
                    <a:bodyPr/>
                    <a:lstStyle/>
                    <a:p>
                      <a:pPr indent="0" lvl="0" marL="0" marR="0" rtl="0" algn="ctr">
                        <a:spcBef>
                          <a:spcPts val="0"/>
                        </a:spcBef>
                        <a:spcAft>
                          <a:spcPts val="0"/>
                        </a:spcAft>
                        <a:buNone/>
                      </a:pPr>
                      <a:r>
                        <a:rPr lang="en-US" sz="1800"/>
                        <a:t>8</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No ad</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7" name="Shape 757"/>
        <p:cNvGrpSpPr/>
        <p:nvPr/>
      </p:nvGrpSpPr>
      <p:grpSpPr>
        <a:xfrm>
          <a:off x="0" y="0"/>
          <a:ext cx="0" cy="0"/>
          <a:chOff x="0" y="0"/>
          <a:chExt cx="0" cy="0"/>
        </a:xfrm>
      </p:grpSpPr>
      <p:sp>
        <p:nvSpPr>
          <p:cNvPr id="758" name="Google Shape;758;p47"/>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Algorithm [MSVV]</a:t>
            </a:r>
            <a:endParaRPr/>
          </a:p>
        </p:txBody>
      </p:sp>
      <p:sp>
        <p:nvSpPr>
          <p:cNvPr id="759" name="Google Shape;759;p47"/>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800"/>
              <a:buChar char="●"/>
            </a:pPr>
            <a:r>
              <a:rPr b="1" lang="en-US">
                <a:solidFill>
                  <a:srgbClr val="0000FF"/>
                </a:solidFill>
              </a:rPr>
              <a:t>BALANCE</a:t>
            </a:r>
            <a:r>
              <a:rPr lang="en-US">
                <a:solidFill>
                  <a:srgbClr val="0000FF"/>
                </a:solidFill>
              </a:rPr>
              <a:t> </a:t>
            </a:r>
            <a:r>
              <a:rPr lang="en-US"/>
              <a:t>Algorithm by Mehta, Saberi, Vazirani, and Vazirani</a:t>
            </a:r>
            <a:endParaRPr/>
          </a:p>
          <a:p>
            <a:pPr indent="-285750" lvl="1" marL="742950" rtl="0" algn="l">
              <a:spcBef>
                <a:spcPts val="480"/>
              </a:spcBef>
              <a:spcAft>
                <a:spcPts val="0"/>
              </a:spcAft>
              <a:buSzPts val="2400"/>
              <a:buChar char="⮚"/>
            </a:pPr>
            <a:r>
              <a:rPr b="1" lang="en-US">
                <a:solidFill>
                  <a:srgbClr val="008000"/>
                </a:solidFill>
              </a:rPr>
              <a:t>For each query, pick the advertiser with the </a:t>
            </a:r>
            <a:br>
              <a:rPr b="1" lang="en-US">
                <a:solidFill>
                  <a:srgbClr val="008000"/>
                </a:solidFill>
              </a:rPr>
            </a:br>
            <a:r>
              <a:rPr b="1" lang="en-US">
                <a:solidFill>
                  <a:srgbClr val="FF0000"/>
                </a:solidFill>
              </a:rPr>
              <a:t>largest unspent budget</a:t>
            </a:r>
            <a:endParaRPr/>
          </a:p>
          <a:p>
            <a:pPr indent="-228600" lvl="2" marL="1143000" rtl="0" algn="l">
              <a:spcBef>
                <a:spcPts val="440"/>
              </a:spcBef>
              <a:spcAft>
                <a:spcPts val="0"/>
              </a:spcAft>
              <a:buSzPts val="2200"/>
              <a:buFont typeface="Calibri"/>
              <a:buChar char="•"/>
            </a:pPr>
            <a:r>
              <a:rPr lang="en-US"/>
              <a:t>Break ties arbitrarily (</a:t>
            </a:r>
            <a:r>
              <a:rPr b="1" lang="en-US"/>
              <a:t>but in a deterministic way</a:t>
            </a:r>
            <a:r>
              <a:rPr lang="en-US"/>
              <a:t>)</a:t>
            </a:r>
            <a:endParaRPr/>
          </a:p>
        </p:txBody>
      </p:sp>
      <p:sp>
        <p:nvSpPr>
          <p:cNvPr id="760" name="Google Shape;760;p4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761" name="Google Shape;761;p47"/>
          <p:cNvSpPr txBox="1"/>
          <p:nvPr/>
        </p:nvSpPr>
        <p:spPr>
          <a:xfrm>
            <a:off x="544551" y="4267200"/>
            <a:ext cx="8054897" cy="830997"/>
          </a:xfrm>
          <a:prstGeom prst="rect">
            <a:avLst/>
          </a:prstGeom>
          <a:solidFill>
            <a:srgbClr val="FBD4B4"/>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BALANCE: Prefer the bidder who has the deepest pocket,</a:t>
            </a:r>
            <a:endParaRPr/>
          </a:p>
          <a:p>
            <a:pPr indent="0" lvl="0" marL="0" marR="0" rtl="0" algn="l">
              <a:spcBef>
                <a:spcPts val="0"/>
              </a:spcBef>
              <a:spcAft>
                <a:spcPts val="0"/>
              </a:spcAft>
              <a:buNone/>
            </a:pPr>
            <a:r>
              <a:rPr lang="en-US" sz="2400">
                <a:solidFill>
                  <a:schemeClr val="dk1"/>
                </a:solidFill>
                <a:latin typeface="Tahoma"/>
                <a:ea typeface="Tahoma"/>
                <a:cs typeface="Tahoma"/>
                <a:sym typeface="Tahoma"/>
              </a:rPr>
              <a:t>               not who pays the most ☺</a:t>
            </a:r>
            <a:endParaRPr sz="2400">
              <a:solidFill>
                <a:schemeClr val="dk1"/>
              </a:solidFill>
              <a:latin typeface="Tahoma"/>
              <a:ea typeface="Tahoma"/>
              <a:cs typeface="Tahoma"/>
              <a:sym typeface="Tahoma"/>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6" name="Shape 766"/>
        <p:cNvGrpSpPr/>
        <p:nvPr/>
      </p:nvGrpSpPr>
      <p:grpSpPr>
        <a:xfrm>
          <a:off x="0" y="0"/>
          <a:ext cx="0" cy="0"/>
          <a:chOff x="0" y="0"/>
          <a:chExt cx="0" cy="0"/>
        </a:xfrm>
      </p:grpSpPr>
      <p:sp>
        <p:nvSpPr>
          <p:cNvPr id="767" name="Google Shape;767;p48"/>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BALANCE</a:t>
            </a:r>
            <a:endParaRPr/>
          </a:p>
        </p:txBody>
      </p:sp>
      <p:sp>
        <p:nvSpPr>
          <p:cNvPr id="768" name="Google Shape;768;p48"/>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800"/>
              <a:buChar char="●"/>
            </a:pPr>
            <a:r>
              <a:rPr b="1" lang="en-US">
                <a:solidFill>
                  <a:srgbClr val="D60093"/>
                </a:solidFill>
              </a:rPr>
              <a:t>Two advertisers A and B</a:t>
            </a:r>
            <a:endParaRPr/>
          </a:p>
          <a:p>
            <a:pPr indent="-285750" lvl="1" marL="742950" rtl="0" algn="l">
              <a:spcBef>
                <a:spcPts val="480"/>
              </a:spcBef>
              <a:spcAft>
                <a:spcPts val="0"/>
              </a:spcAft>
              <a:buSzPts val="2400"/>
              <a:buChar char="⮚"/>
            </a:pPr>
            <a:r>
              <a:rPr b="1" lang="en-US"/>
              <a:t>A </a:t>
            </a:r>
            <a:r>
              <a:rPr lang="en-US"/>
              <a:t>bids on query</a:t>
            </a:r>
            <a:r>
              <a:rPr b="1" lang="en-US"/>
              <a:t> </a:t>
            </a:r>
            <a:r>
              <a:rPr b="1" i="1" lang="en-US"/>
              <a:t>x</a:t>
            </a:r>
            <a:r>
              <a:rPr lang="en-US"/>
              <a:t>, and </a:t>
            </a:r>
            <a:r>
              <a:rPr b="1" lang="en-US"/>
              <a:t>B</a:t>
            </a:r>
            <a:r>
              <a:rPr lang="en-US"/>
              <a:t> bids on </a:t>
            </a:r>
            <a:r>
              <a:rPr b="1" i="1" lang="en-US"/>
              <a:t>x</a:t>
            </a:r>
            <a:r>
              <a:rPr lang="en-US"/>
              <a:t> and </a:t>
            </a:r>
            <a:r>
              <a:rPr b="1" i="1" lang="en-US"/>
              <a:t>y</a:t>
            </a:r>
            <a:endParaRPr/>
          </a:p>
          <a:p>
            <a:pPr indent="-285750" lvl="1" marL="742950" rtl="0" algn="l">
              <a:spcBef>
                <a:spcPts val="480"/>
              </a:spcBef>
              <a:spcAft>
                <a:spcPts val="0"/>
              </a:spcAft>
              <a:buSzPts val="2400"/>
              <a:buChar char="⮚"/>
            </a:pPr>
            <a:r>
              <a:rPr lang="en-US"/>
              <a:t>Both have budgets of </a:t>
            </a:r>
            <a:r>
              <a:rPr b="1" lang="en-US"/>
              <a:t>$4</a:t>
            </a:r>
            <a:endParaRPr/>
          </a:p>
          <a:p>
            <a:pPr indent="-101600" lvl="8" marL="3886200" rtl="0" algn="l">
              <a:spcBef>
                <a:spcPts val="400"/>
              </a:spcBef>
              <a:spcAft>
                <a:spcPts val="0"/>
              </a:spcAft>
              <a:buClr>
                <a:schemeClr val="dk1"/>
              </a:buClr>
              <a:buSzPts val="2000"/>
              <a:buFont typeface="Times New Roman"/>
              <a:buNone/>
            </a:pPr>
            <a:r>
              <a:t/>
            </a:r>
            <a:endParaRPr>
              <a:solidFill>
                <a:srgbClr val="008000"/>
              </a:solidFill>
            </a:endParaRPr>
          </a:p>
          <a:p>
            <a:pPr indent="-342900" lvl="0" marL="342900" rtl="0" algn="l">
              <a:spcBef>
                <a:spcPts val="560"/>
              </a:spcBef>
              <a:spcAft>
                <a:spcPts val="0"/>
              </a:spcAft>
              <a:buSzPts val="2800"/>
              <a:buChar char="●"/>
            </a:pPr>
            <a:r>
              <a:rPr b="1" lang="en-US">
                <a:solidFill>
                  <a:srgbClr val="008000"/>
                </a:solidFill>
              </a:rPr>
              <a:t>Query stream:</a:t>
            </a:r>
            <a:r>
              <a:rPr lang="en-US">
                <a:solidFill>
                  <a:srgbClr val="008000"/>
                </a:solidFill>
              </a:rPr>
              <a:t>      </a:t>
            </a:r>
            <a:r>
              <a:rPr b="1" i="1" lang="en-US"/>
              <a:t>x x x x y y y y </a:t>
            </a:r>
            <a:endParaRPr/>
          </a:p>
          <a:p>
            <a:pPr indent="-342900" lvl="0" marL="342900" rtl="0" algn="l">
              <a:spcBef>
                <a:spcPts val="560"/>
              </a:spcBef>
              <a:spcAft>
                <a:spcPts val="0"/>
              </a:spcAft>
              <a:buSzPts val="2800"/>
              <a:buChar char="●"/>
            </a:pPr>
            <a:r>
              <a:rPr b="1" lang="en-US">
                <a:solidFill>
                  <a:srgbClr val="0000FF"/>
                </a:solidFill>
              </a:rPr>
              <a:t>BALANCE choice:</a:t>
            </a:r>
            <a:r>
              <a:rPr lang="en-US"/>
              <a:t> </a:t>
            </a:r>
            <a:r>
              <a:rPr b="1" lang="en-US" sz="2400"/>
              <a:t>A B A B B B _ _</a:t>
            </a:r>
            <a:r>
              <a:rPr lang="en-US" sz="2400"/>
              <a:t> </a:t>
            </a:r>
            <a:endParaRPr/>
          </a:p>
          <a:p>
            <a:pPr indent="-285750" lvl="1" marL="742950" rtl="0" algn="l">
              <a:spcBef>
                <a:spcPts val="480"/>
              </a:spcBef>
              <a:spcAft>
                <a:spcPts val="0"/>
              </a:spcAft>
              <a:buSzPts val="2400"/>
              <a:buChar char="⮚"/>
            </a:pPr>
            <a:r>
              <a:rPr lang="en-US"/>
              <a:t>Optimal:                </a:t>
            </a:r>
            <a:r>
              <a:rPr b="1" lang="en-US"/>
              <a:t>A A A A B B B B</a:t>
            </a:r>
            <a:endParaRPr/>
          </a:p>
          <a:p>
            <a:pPr indent="-101600" lvl="8" marL="3886200" rtl="0" algn="l">
              <a:spcBef>
                <a:spcPts val="400"/>
              </a:spcBef>
              <a:spcAft>
                <a:spcPts val="0"/>
              </a:spcAft>
              <a:buClr>
                <a:schemeClr val="dk1"/>
              </a:buClr>
              <a:buSzPts val="2000"/>
              <a:buFont typeface="Times New Roman"/>
              <a:buNone/>
            </a:pPr>
            <a:r>
              <a:t/>
            </a:r>
            <a:endParaRPr/>
          </a:p>
          <a:p>
            <a:pPr indent="-342900" lvl="0" marL="342900" rtl="0" algn="l">
              <a:spcBef>
                <a:spcPts val="560"/>
              </a:spcBef>
              <a:spcAft>
                <a:spcPts val="0"/>
              </a:spcAft>
              <a:buSzPts val="2800"/>
              <a:buChar char="●"/>
            </a:pPr>
            <a:r>
              <a:rPr b="1" lang="en-US"/>
              <a:t>In general:</a:t>
            </a:r>
            <a:r>
              <a:rPr lang="en-US"/>
              <a:t> For </a:t>
            </a:r>
            <a:r>
              <a:rPr b="1" lang="en-US"/>
              <a:t>BALANCE</a:t>
            </a:r>
            <a:r>
              <a:rPr lang="en-US"/>
              <a:t> on </a:t>
            </a:r>
            <a:r>
              <a:rPr b="1" lang="en-US"/>
              <a:t>2</a:t>
            </a:r>
            <a:r>
              <a:rPr lang="en-US"/>
              <a:t> advertisers</a:t>
            </a:r>
            <a:r>
              <a:rPr lang="en-US">
                <a:solidFill>
                  <a:schemeClr val="accent2"/>
                </a:solidFill>
              </a:rPr>
              <a:t> </a:t>
            </a:r>
            <a:r>
              <a:rPr b="1" lang="en-US">
                <a:solidFill>
                  <a:srgbClr val="0000FF"/>
                </a:solidFill>
              </a:rPr>
              <a:t>Competitive ratio = ¾</a:t>
            </a:r>
            <a:endParaRPr/>
          </a:p>
          <a:p>
            <a:pPr indent="-342900" lvl="0" marL="342900" rtl="0" algn="l">
              <a:spcBef>
                <a:spcPts val="560"/>
              </a:spcBef>
              <a:spcAft>
                <a:spcPts val="0"/>
              </a:spcAft>
              <a:buSzPts val="2800"/>
              <a:buNone/>
            </a:pPr>
            <a:r>
              <a:t/>
            </a:r>
            <a:endParaRPr>
              <a:solidFill>
                <a:schemeClr val="accent2"/>
              </a:solidFill>
            </a:endParaRPr>
          </a:p>
          <a:p>
            <a:pPr indent="-285750" lvl="1" marL="742950" rtl="0" algn="l">
              <a:spcBef>
                <a:spcPts val="480"/>
              </a:spcBef>
              <a:spcAft>
                <a:spcPts val="0"/>
              </a:spcAft>
              <a:buSzPts val="2400"/>
              <a:buFont typeface="Noto Sans Symbols"/>
              <a:buNone/>
            </a:pPr>
            <a:r>
              <a:t/>
            </a:r>
            <a:endParaRPr/>
          </a:p>
          <a:p>
            <a:pPr indent="-165100" lvl="0" marL="342900" rtl="0" algn="l">
              <a:spcBef>
                <a:spcPts val="560"/>
              </a:spcBef>
              <a:spcAft>
                <a:spcPts val="0"/>
              </a:spcAft>
              <a:buSzPts val="2800"/>
              <a:buNone/>
            </a:pPr>
            <a:r>
              <a:t/>
            </a:r>
            <a:endParaRPr/>
          </a:p>
        </p:txBody>
      </p:sp>
      <p:sp>
        <p:nvSpPr>
          <p:cNvPr id="769" name="Google Shape;769;p4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68">
                                            <p:txEl>
                                              <p:pRg end="11" st="1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3" name="Shape 773"/>
        <p:cNvGrpSpPr/>
        <p:nvPr/>
      </p:nvGrpSpPr>
      <p:grpSpPr>
        <a:xfrm>
          <a:off x="0" y="0"/>
          <a:ext cx="0" cy="0"/>
          <a:chOff x="0" y="0"/>
          <a:chExt cx="0" cy="0"/>
        </a:xfrm>
      </p:grpSpPr>
      <p:sp>
        <p:nvSpPr>
          <p:cNvPr id="774" name="Google Shape;774;p49"/>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Example: </a:t>
            </a:r>
            <a:br>
              <a:rPr lang="en-US"/>
            </a:br>
            <a:r>
              <a:rPr lang="en-US"/>
              <a:t>Two advertisers bid on a query q</a:t>
            </a:r>
            <a:endParaRPr/>
          </a:p>
        </p:txBody>
      </p:sp>
      <p:sp>
        <p:nvSpPr>
          <p:cNvPr id="775" name="Google Shape;775;p49"/>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776" name="Google Shape;776;p4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777" name="Google Shape;777;p49"/>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Assigned to Bidder (A</a:t>
                      </a:r>
                      <a:r>
                        <a:rPr baseline="-25000" lang="en-US" sz="1800">
                          <a:latin typeface="Cambria"/>
                          <a:ea typeface="Cambria"/>
                          <a:cs typeface="Cambria"/>
                          <a:sym typeface="Cambria"/>
                        </a:rPr>
                        <a:t>1</a:t>
                      </a:r>
                      <a:r>
                        <a:rPr lang="en-US" sz="1800">
                          <a:latin typeface="Cambria"/>
                          <a:ea typeface="Cambria"/>
                          <a:cs typeface="Cambria"/>
                          <a:sym typeface="Cambria"/>
                        </a:rPr>
                        <a:t>, A</a:t>
                      </a:r>
                      <a:r>
                        <a:rPr baseline="-25000" lang="en-US" sz="1800">
                          <a:latin typeface="Cambria"/>
                          <a:ea typeface="Cambria"/>
                          <a:cs typeface="Cambria"/>
                          <a:sym typeface="Cambria"/>
                        </a:rPr>
                        <a:t>2 </a:t>
                      </a:r>
                      <a:r>
                        <a:rPr lang="en-US" sz="1800">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1</a:t>
                      </a:r>
                      <a:endParaRPr sz="1800">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2</a:t>
                      </a:r>
                      <a:endParaRPr sz="1800">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a:t>At start</a:t>
                      </a:r>
                      <a:endParaRPr/>
                    </a:p>
                  </a:txBody>
                  <a:tcPr marT="45725" marB="45725" marR="91450" marL="91450"/>
                </a:tc>
                <a:tc>
                  <a:txBody>
                    <a:bodyPr/>
                    <a:lstStyle/>
                    <a:p>
                      <a:pPr indent="0" lvl="0" marL="0" marR="0" rtl="0" algn="ctr">
                        <a:spcBef>
                          <a:spcPts val="0"/>
                        </a:spcBef>
                        <a:spcAft>
                          <a:spcPts val="0"/>
                        </a:spcAft>
                        <a:buNone/>
                      </a:pPr>
                      <a:r>
                        <a:rPr lang="en-US" sz="1800"/>
                        <a:t>----</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50</a:t>
                      </a:r>
                      <a:endParaRPr/>
                    </a:p>
                  </a:txBody>
                  <a:tcPr marT="45725" marB="45725" marR="91450" marL="91450"/>
                </a:tc>
              </a:tr>
              <a:tr h="388625">
                <a:tc>
                  <a:txBody>
                    <a:bodyPr/>
                    <a:lstStyle/>
                    <a:p>
                      <a:pPr indent="0" lvl="0" marL="0" marR="0" rtl="0" algn="ctr">
                        <a:spcBef>
                          <a:spcPts val="0"/>
                        </a:spcBef>
                        <a:spcAft>
                          <a:spcPts val="0"/>
                        </a:spcAft>
                        <a:buNone/>
                      </a:pPr>
                      <a:r>
                        <a:rPr lang="en-US" sz="1800"/>
                        <a:t>1</a:t>
                      </a:r>
                      <a:r>
                        <a:rPr baseline="30000" lang="en-US" sz="1800"/>
                        <a:t>st</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a:t>2</a:t>
                      </a:r>
                      <a:r>
                        <a:rPr baseline="30000" lang="en-US" sz="1800"/>
                        <a:t>nd</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3</a:t>
                      </a:r>
                      <a:r>
                        <a:rPr baseline="30000" lang="en-US" sz="1800"/>
                        <a:t>rd</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4</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5</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6</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7</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8</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5"/>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Types of Web Ads</a:t>
            </a:r>
            <a:endParaRPr/>
          </a:p>
        </p:txBody>
      </p:sp>
      <p:sp>
        <p:nvSpPr>
          <p:cNvPr id="122" name="Google Shape;122;p5"/>
          <p:cNvSpPr txBox="1"/>
          <p:nvPr>
            <p:ph idx="1" type="body"/>
          </p:nvPr>
        </p:nvSpPr>
        <p:spPr>
          <a:xfrm>
            <a:off x="685800" y="1295400"/>
            <a:ext cx="8153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400"/>
              <a:buChar char="●"/>
            </a:pPr>
            <a:r>
              <a:rPr lang="en-US" sz="2400">
                <a:solidFill>
                  <a:srgbClr val="0000FF"/>
                </a:solidFill>
              </a:rPr>
              <a:t>Online stores show ads </a:t>
            </a:r>
            <a:endParaRPr/>
          </a:p>
          <a:p>
            <a:pPr indent="-285750" lvl="1" marL="742950" rtl="0" algn="l">
              <a:spcBef>
                <a:spcPts val="400"/>
              </a:spcBef>
              <a:spcAft>
                <a:spcPts val="0"/>
              </a:spcAft>
              <a:buSzPts val="2000"/>
              <a:buChar char="⮚"/>
            </a:pPr>
            <a:r>
              <a:rPr lang="en-US" sz="2000"/>
              <a:t>Amazon, Macy’s, etc.</a:t>
            </a:r>
            <a:endParaRPr/>
          </a:p>
          <a:p>
            <a:pPr indent="-285750" lvl="1" marL="742950" rtl="0" algn="l">
              <a:spcBef>
                <a:spcPts val="400"/>
              </a:spcBef>
              <a:spcAft>
                <a:spcPts val="0"/>
              </a:spcAft>
              <a:buSzPts val="2000"/>
              <a:buChar char="⮚"/>
            </a:pPr>
            <a:r>
              <a:rPr lang="en-US" sz="2000">
                <a:solidFill>
                  <a:srgbClr val="008000"/>
                </a:solidFill>
              </a:rPr>
              <a:t>Selected by store to maximize probability customer will buy product</a:t>
            </a:r>
            <a:endParaRPr/>
          </a:p>
          <a:p>
            <a:pPr indent="-285750" lvl="1" marL="742950" rtl="0" algn="l">
              <a:spcBef>
                <a:spcPts val="400"/>
              </a:spcBef>
              <a:spcAft>
                <a:spcPts val="0"/>
              </a:spcAft>
              <a:buSzPts val="2000"/>
              <a:buChar char="⮚"/>
            </a:pPr>
            <a:r>
              <a:rPr lang="en-US" sz="2000">
                <a:solidFill>
                  <a:srgbClr val="008000"/>
                </a:solidFill>
              </a:rPr>
              <a:t>Collaborative Filtering</a:t>
            </a:r>
            <a:endParaRPr/>
          </a:p>
        </p:txBody>
      </p:sp>
      <p:sp>
        <p:nvSpPr>
          <p:cNvPr id="123" name="Google Shape;123;p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24" name="Google Shape;124;p5"/>
          <p:cNvPicPr preferRelativeResize="0"/>
          <p:nvPr/>
        </p:nvPicPr>
        <p:blipFill rotWithShape="1">
          <a:blip r:embed="rId3">
            <a:alphaModFix/>
          </a:blip>
          <a:srcRect b="0" l="0" r="0" t="0"/>
          <a:stretch/>
        </p:blipFill>
        <p:spPr>
          <a:xfrm>
            <a:off x="3962400" y="2943726"/>
            <a:ext cx="5181600" cy="3962400"/>
          </a:xfrm>
          <a:prstGeom prst="rect">
            <a:avLst/>
          </a:prstGeom>
          <a:noFill/>
          <a:ln>
            <a:noFill/>
          </a:ln>
        </p:spPr>
      </p:pic>
      <p:pic>
        <p:nvPicPr>
          <p:cNvPr id="125" name="Google Shape;125;p5"/>
          <p:cNvPicPr preferRelativeResize="0"/>
          <p:nvPr/>
        </p:nvPicPr>
        <p:blipFill rotWithShape="1">
          <a:blip r:embed="rId4">
            <a:alphaModFix/>
          </a:blip>
          <a:srcRect b="0" l="0" r="0" t="0"/>
          <a:stretch/>
        </p:blipFill>
        <p:spPr>
          <a:xfrm>
            <a:off x="35522" y="3352800"/>
            <a:ext cx="3496854" cy="3505200"/>
          </a:xfrm>
          <a:prstGeom prst="rect">
            <a:avLst/>
          </a:prstGeom>
          <a:noFill/>
          <a:ln>
            <a:noFill/>
          </a:ln>
        </p:spPr>
      </p:pic>
      <p:sp>
        <p:nvSpPr>
          <p:cNvPr id="126" name="Google Shape;126;p5"/>
          <p:cNvSpPr/>
          <p:nvPr/>
        </p:nvSpPr>
        <p:spPr>
          <a:xfrm>
            <a:off x="3532376" y="5029200"/>
            <a:ext cx="685800" cy="381000"/>
          </a:xfrm>
          <a:prstGeom prst="rightArrow">
            <a:avLst>
              <a:gd fmla="val 50000" name="adj1"/>
              <a:gd fmla="val 50000" name="adj2"/>
            </a:avLst>
          </a:prstGeom>
          <a:solidFill>
            <a:schemeClr val="accent1"/>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400"/>
              <a:buFont typeface="Tahoma"/>
              <a:buNone/>
            </a:pPr>
            <a:r>
              <a:t/>
            </a:r>
            <a:endParaRPr b="0" i="0" sz="2400" u="none" cap="none" strike="noStrike">
              <a:solidFill>
                <a:schemeClr val="dk1"/>
              </a:solidFill>
              <a:latin typeface="Tahoma"/>
              <a:ea typeface="Tahoma"/>
              <a:cs typeface="Tahoma"/>
              <a:sym typeface="Tahoma"/>
            </a:endParaRPr>
          </a:p>
        </p:txBody>
      </p:sp>
      <p:sp>
        <p:nvSpPr>
          <p:cNvPr id="127" name="Google Shape;127;p5"/>
          <p:cNvSpPr/>
          <p:nvPr/>
        </p:nvSpPr>
        <p:spPr>
          <a:xfrm>
            <a:off x="3532376" y="3685101"/>
            <a:ext cx="685800" cy="381000"/>
          </a:xfrm>
          <a:prstGeom prst="rightArrow">
            <a:avLst>
              <a:gd fmla="val 50000" name="adj1"/>
              <a:gd fmla="val 50000" name="adj2"/>
            </a:avLst>
          </a:prstGeom>
          <a:solidFill>
            <a:schemeClr val="accent1"/>
          </a:solid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2400"/>
              <a:buFont typeface="Tahoma"/>
              <a:buNone/>
            </a:pPr>
            <a:r>
              <a:t/>
            </a:r>
            <a:endParaRPr b="0" i="0" sz="2400" u="none" cap="none" strike="noStrike">
              <a:solidFill>
                <a:schemeClr val="dk1"/>
              </a:solidFill>
              <a:latin typeface="Tahoma"/>
              <a:ea typeface="Tahoma"/>
              <a:cs typeface="Tahoma"/>
              <a:sym typeface="Tahoma"/>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sp>
        <p:nvSpPr>
          <p:cNvPr id="782" name="Google Shape;782;p50"/>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Example: </a:t>
            </a:r>
            <a:br>
              <a:rPr lang="en-US"/>
            </a:br>
            <a:r>
              <a:rPr lang="en-US"/>
              <a:t>Two advertisers bid on a query q</a:t>
            </a:r>
            <a:endParaRPr/>
          </a:p>
        </p:txBody>
      </p:sp>
      <p:sp>
        <p:nvSpPr>
          <p:cNvPr id="783" name="Google Shape;783;p50"/>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784" name="Google Shape;784;p5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785" name="Google Shape;785;p50"/>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Assigned to Bidder (A</a:t>
                      </a:r>
                      <a:r>
                        <a:rPr baseline="-25000" lang="en-US" sz="1800">
                          <a:latin typeface="Cambria"/>
                          <a:ea typeface="Cambria"/>
                          <a:cs typeface="Cambria"/>
                          <a:sym typeface="Cambria"/>
                        </a:rPr>
                        <a:t>1</a:t>
                      </a:r>
                      <a:r>
                        <a:rPr lang="en-US" sz="1800">
                          <a:latin typeface="Cambria"/>
                          <a:ea typeface="Cambria"/>
                          <a:cs typeface="Cambria"/>
                          <a:sym typeface="Cambria"/>
                        </a:rPr>
                        <a:t>, A</a:t>
                      </a:r>
                      <a:r>
                        <a:rPr baseline="-25000" lang="en-US" sz="1800">
                          <a:latin typeface="Cambria"/>
                          <a:ea typeface="Cambria"/>
                          <a:cs typeface="Cambria"/>
                          <a:sym typeface="Cambria"/>
                        </a:rPr>
                        <a:t>2 </a:t>
                      </a:r>
                      <a:r>
                        <a:rPr lang="en-US" sz="1800">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1</a:t>
                      </a:r>
                      <a:endParaRPr sz="1800">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2</a:t>
                      </a:r>
                      <a:endParaRPr sz="1800">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a:t>At start</a:t>
                      </a:r>
                      <a:endParaRPr/>
                    </a:p>
                  </a:txBody>
                  <a:tcPr marT="45725" marB="45725" marR="91450" marL="91450"/>
                </a:tc>
                <a:tc>
                  <a:txBody>
                    <a:bodyPr/>
                    <a:lstStyle/>
                    <a:p>
                      <a:pPr indent="0" lvl="0" marL="0" marR="0" rtl="0" algn="ctr">
                        <a:spcBef>
                          <a:spcPts val="0"/>
                        </a:spcBef>
                        <a:spcAft>
                          <a:spcPts val="0"/>
                        </a:spcAft>
                        <a:buNone/>
                      </a:pPr>
                      <a:r>
                        <a:rPr lang="en-US" sz="1800"/>
                        <a:t>----</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50</a:t>
                      </a:r>
                      <a:endParaRPr/>
                    </a:p>
                  </a:txBody>
                  <a:tcPr marT="45725" marB="45725" marR="91450" marL="91450"/>
                </a:tc>
              </a:tr>
              <a:tr h="388625">
                <a:tc>
                  <a:txBody>
                    <a:bodyPr/>
                    <a:lstStyle/>
                    <a:p>
                      <a:pPr indent="0" lvl="0" marL="0" marR="0" rtl="0" algn="ctr">
                        <a:spcBef>
                          <a:spcPts val="0"/>
                        </a:spcBef>
                        <a:spcAft>
                          <a:spcPts val="0"/>
                        </a:spcAft>
                        <a:buNone/>
                      </a:pPr>
                      <a:r>
                        <a:rPr lang="en-US" sz="1800"/>
                        <a:t>1</a:t>
                      </a:r>
                      <a:r>
                        <a:rPr baseline="30000" lang="en-US" sz="1800"/>
                        <a:t>st</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a:t>2</a:t>
                      </a:r>
                      <a:r>
                        <a:rPr baseline="30000" lang="en-US" sz="1800"/>
                        <a:t>nd</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3</a:t>
                      </a:r>
                      <a:r>
                        <a:rPr baseline="30000" lang="en-US" sz="1800"/>
                        <a:t>rd</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4</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5</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6</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7</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8</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bl>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51"/>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Example: </a:t>
            </a:r>
            <a:br>
              <a:rPr lang="en-US"/>
            </a:br>
            <a:r>
              <a:rPr lang="en-US"/>
              <a:t>Two advertisers bid on a query q</a:t>
            </a:r>
            <a:endParaRPr/>
          </a:p>
        </p:txBody>
      </p:sp>
      <p:sp>
        <p:nvSpPr>
          <p:cNvPr id="791" name="Google Shape;791;p51"/>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792" name="Google Shape;792;p5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793" name="Google Shape;793;p51"/>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Assigned to Bidder (A</a:t>
                      </a:r>
                      <a:r>
                        <a:rPr baseline="-25000" lang="en-US" sz="1800">
                          <a:latin typeface="Cambria"/>
                          <a:ea typeface="Cambria"/>
                          <a:cs typeface="Cambria"/>
                          <a:sym typeface="Cambria"/>
                        </a:rPr>
                        <a:t>1</a:t>
                      </a:r>
                      <a:r>
                        <a:rPr lang="en-US" sz="1800">
                          <a:latin typeface="Cambria"/>
                          <a:ea typeface="Cambria"/>
                          <a:cs typeface="Cambria"/>
                          <a:sym typeface="Cambria"/>
                        </a:rPr>
                        <a:t>, A</a:t>
                      </a:r>
                      <a:r>
                        <a:rPr baseline="-25000" lang="en-US" sz="1800">
                          <a:latin typeface="Cambria"/>
                          <a:ea typeface="Cambria"/>
                          <a:cs typeface="Cambria"/>
                          <a:sym typeface="Cambria"/>
                        </a:rPr>
                        <a:t>2 </a:t>
                      </a:r>
                      <a:r>
                        <a:rPr lang="en-US" sz="1800">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1</a:t>
                      </a:r>
                      <a:endParaRPr sz="1800">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2</a:t>
                      </a:r>
                      <a:endParaRPr sz="1800">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a:t>At start</a:t>
                      </a:r>
                      <a:endParaRPr/>
                    </a:p>
                  </a:txBody>
                  <a:tcPr marT="45725" marB="45725" marR="91450" marL="91450"/>
                </a:tc>
                <a:tc>
                  <a:txBody>
                    <a:bodyPr/>
                    <a:lstStyle/>
                    <a:p>
                      <a:pPr indent="0" lvl="0" marL="0" marR="0" rtl="0" algn="ctr">
                        <a:spcBef>
                          <a:spcPts val="0"/>
                        </a:spcBef>
                        <a:spcAft>
                          <a:spcPts val="0"/>
                        </a:spcAft>
                        <a:buNone/>
                      </a:pPr>
                      <a:r>
                        <a:rPr lang="en-US" sz="1800"/>
                        <a:t>----</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50</a:t>
                      </a:r>
                      <a:endParaRPr/>
                    </a:p>
                  </a:txBody>
                  <a:tcPr marT="45725" marB="45725" marR="91450" marL="91450"/>
                </a:tc>
              </a:tr>
              <a:tr h="388625">
                <a:tc>
                  <a:txBody>
                    <a:bodyPr/>
                    <a:lstStyle/>
                    <a:p>
                      <a:pPr indent="0" lvl="0" marL="0" marR="0" rtl="0" algn="ctr">
                        <a:spcBef>
                          <a:spcPts val="0"/>
                        </a:spcBef>
                        <a:spcAft>
                          <a:spcPts val="0"/>
                        </a:spcAft>
                        <a:buNone/>
                      </a:pPr>
                      <a:r>
                        <a:rPr lang="en-US" sz="1800"/>
                        <a:t>1</a:t>
                      </a:r>
                      <a:r>
                        <a:rPr baseline="30000" lang="en-US" sz="1800"/>
                        <a:t>st</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a:t>2</a:t>
                      </a:r>
                      <a:r>
                        <a:rPr baseline="30000" lang="en-US" sz="1800"/>
                        <a:t>nd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A1</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spcBef>
                          <a:spcPts val="0"/>
                        </a:spcBef>
                        <a:spcAft>
                          <a:spcPts val="0"/>
                        </a:spcAft>
                        <a:buNone/>
                      </a:pPr>
                      <a:r>
                        <a:rPr lang="en-US" sz="1800"/>
                        <a:t>3</a:t>
                      </a:r>
                      <a:r>
                        <a:rPr baseline="30000" lang="en-US" sz="1800"/>
                        <a:t>rd</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4</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5</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6</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7</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8</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bl>
          </a:graphicData>
        </a:graphic>
      </p:graphicFrame>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sp>
        <p:nvSpPr>
          <p:cNvPr id="798" name="Google Shape;798;p52"/>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Example: </a:t>
            </a:r>
            <a:br>
              <a:rPr lang="en-US"/>
            </a:br>
            <a:r>
              <a:rPr lang="en-US"/>
              <a:t>Two advertisers bid on a query q</a:t>
            </a:r>
            <a:endParaRPr/>
          </a:p>
        </p:txBody>
      </p:sp>
      <p:sp>
        <p:nvSpPr>
          <p:cNvPr id="799" name="Google Shape;799;p52"/>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800" name="Google Shape;800;p5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801" name="Google Shape;801;p52"/>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Assigned to Bidder (A</a:t>
                      </a:r>
                      <a:r>
                        <a:rPr baseline="-25000" lang="en-US" sz="1800">
                          <a:latin typeface="Cambria"/>
                          <a:ea typeface="Cambria"/>
                          <a:cs typeface="Cambria"/>
                          <a:sym typeface="Cambria"/>
                        </a:rPr>
                        <a:t>1</a:t>
                      </a:r>
                      <a:r>
                        <a:rPr lang="en-US" sz="1800">
                          <a:latin typeface="Cambria"/>
                          <a:ea typeface="Cambria"/>
                          <a:cs typeface="Cambria"/>
                          <a:sym typeface="Cambria"/>
                        </a:rPr>
                        <a:t>, A</a:t>
                      </a:r>
                      <a:r>
                        <a:rPr baseline="-25000" lang="en-US" sz="1800">
                          <a:latin typeface="Cambria"/>
                          <a:ea typeface="Cambria"/>
                          <a:cs typeface="Cambria"/>
                          <a:sym typeface="Cambria"/>
                        </a:rPr>
                        <a:t>2 </a:t>
                      </a:r>
                      <a:r>
                        <a:rPr lang="en-US" sz="1800">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1</a:t>
                      </a:r>
                      <a:endParaRPr sz="1800">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2</a:t>
                      </a:r>
                      <a:endParaRPr sz="1800">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a:t>At start</a:t>
                      </a:r>
                      <a:endParaRPr/>
                    </a:p>
                  </a:txBody>
                  <a:tcPr marT="45725" marB="45725" marR="91450" marL="91450"/>
                </a:tc>
                <a:tc>
                  <a:txBody>
                    <a:bodyPr/>
                    <a:lstStyle/>
                    <a:p>
                      <a:pPr indent="0" lvl="0" marL="0" marR="0" rtl="0" algn="ctr">
                        <a:spcBef>
                          <a:spcPts val="0"/>
                        </a:spcBef>
                        <a:spcAft>
                          <a:spcPts val="0"/>
                        </a:spcAft>
                        <a:buNone/>
                      </a:pPr>
                      <a:r>
                        <a:rPr lang="en-US" sz="1800"/>
                        <a:t>----</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50</a:t>
                      </a:r>
                      <a:endParaRPr/>
                    </a:p>
                  </a:txBody>
                  <a:tcPr marT="45725" marB="45725" marR="91450" marL="91450"/>
                </a:tc>
              </a:tr>
              <a:tr h="388625">
                <a:tc>
                  <a:txBody>
                    <a:bodyPr/>
                    <a:lstStyle/>
                    <a:p>
                      <a:pPr indent="0" lvl="0" marL="0" marR="0" rtl="0" algn="ctr">
                        <a:spcBef>
                          <a:spcPts val="0"/>
                        </a:spcBef>
                        <a:spcAft>
                          <a:spcPts val="0"/>
                        </a:spcAft>
                        <a:buNone/>
                      </a:pPr>
                      <a:r>
                        <a:rPr lang="en-US" sz="1800"/>
                        <a:t>1</a:t>
                      </a:r>
                      <a:r>
                        <a:rPr baseline="30000" lang="en-US" sz="1800"/>
                        <a:t>st</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a:t>2</a:t>
                      </a:r>
                      <a:r>
                        <a:rPr baseline="30000" lang="en-US" sz="1800"/>
                        <a:t>nd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A1</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spcBef>
                          <a:spcPts val="0"/>
                        </a:spcBef>
                        <a:spcAft>
                          <a:spcPts val="0"/>
                        </a:spcAft>
                        <a:buNone/>
                      </a:pPr>
                      <a:r>
                        <a:rPr lang="en-US" sz="1800"/>
                        <a:t>3</a:t>
                      </a:r>
                      <a:r>
                        <a:rPr baseline="30000" lang="en-US" sz="1800"/>
                        <a:t>rd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30</a:t>
                      </a:r>
                      <a:endParaRPr/>
                    </a:p>
                  </a:txBody>
                  <a:tcPr marT="45725" marB="45725" marR="91450" marL="91450"/>
                </a:tc>
              </a:tr>
              <a:tr h="388625">
                <a:tc>
                  <a:txBody>
                    <a:bodyPr/>
                    <a:lstStyle/>
                    <a:p>
                      <a:pPr indent="0" lvl="0" marL="0" marR="0" rtl="0" algn="ctr">
                        <a:spcBef>
                          <a:spcPts val="0"/>
                        </a:spcBef>
                        <a:spcAft>
                          <a:spcPts val="0"/>
                        </a:spcAft>
                        <a:buNone/>
                      </a:pPr>
                      <a:r>
                        <a:rPr lang="en-US" sz="1800"/>
                        <a:t>4</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5</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6</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7</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8</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bl>
          </a:graphicData>
        </a:graphic>
      </p:graphicFrame>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5" name="Shape 805"/>
        <p:cNvGrpSpPr/>
        <p:nvPr/>
      </p:nvGrpSpPr>
      <p:grpSpPr>
        <a:xfrm>
          <a:off x="0" y="0"/>
          <a:ext cx="0" cy="0"/>
          <a:chOff x="0" y="0"/>
          <a:chExt cx="0" cy="0"/>
        </a:xfrm>
      </p:grpSpPr>
      <p:sp>
        <p:nvSpPr>
          <p:cNvPr id="806" name="Google Shape;806;p53"/>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Example: </a:t>
            </a:r>
            <a:br>
              <a:rPr lang="en-US"/>
            </a:br>
            <a:r>
              <a:rPr lang="en-US"/>
              <a:t>Two advertisers bid on a query q</a:t>
            </a:r>
            <a:endParaRPr/>
          </a:p>
        </p:txBody>
      </p:sp>
      <p:sp>
        <p:nvSpPr>
          <p:cNvPr id="807" name="Google Shape;807;p53"/>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808" name="Google Shape;808;p5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809" name="Google Shape;809;p53"/>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Assigned to Bidder (A</a:t>
                      </a:r>
                      <a:r>
                        <a:rPr baseline="-25000" lang="en-US" sz="1800">
                          <a:latin typeface="Cambria"/>
                          <a:ea typeface="Cambria"/>
                          <a:cs typeface="Cambria"/>
                          <a:sym typeface="Cambria"/>
                        </a:rPr>
                        <a:t>1</a:t>
                      </a:r>
                      <a:r>
                        <a:rPr lang="en-US" sz="1800">
                          <a:latin typeface="Cambria"/>
                          <a:ea typeface="Cambria"/>
                          <a:cs typeface="Cambria"/>
                          <a:sym typeface="Cambria"/>
                        </a:rPr>
                        <a:t>, A</a:t>
                      </a:r>
                      <a:r>
                        <a:rPr baseline="-25000" lang="en-US" sz="1800">
                          <a:latin typeface="Cambria"/>
                          <a:ea typeface="Cambria"/>
                          <a:cs typeface="Cambria"/>
                          <a:sym typeface="Cambria"/>
                        </a:rPr>
                        <a:t>2 </a:t>
                      </a:r>
                      <a:r>
                        <a:rPr lang="en-US" sz="1800">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1</a:t>
                      </a:r>
                      <a:endParaRPr sz="1800">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2</a:t>
                      </a:r>
                      <a:endParaRPr sz="1800">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a:t>At start</a:t>
                      </a:r>
                      <a:endParaRPr/>
                    </a:p>
                  </a:txBody>
                  <a:tcPr marT="45725" marB="45725" marR="91450" marL="91450"/>
                </a:tc>
                <a:tc>
                  <a:txBody>
                    <a:bodyPr/>
                    <a:lstStyle/>
                    <a:p>
                      <a:pPr indent="0" lvl="0" marL="0" marR="0" rtl="0" algn="ctr">
                        <a:spcBef>
                          <a:spcPts val="0"/>
                        </a:spcBef>
                        <a:spcAft>
                          <a:spcPts val="0"/>
                        </a:spcAft>
                        <a:buNone/>
                      </a:pPr>
                      <a:r>
                        <a:rPr lang="en-US" sz="1800"/>
                        <a:t>----</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50</a:t>
                      </a:r>
                      <a:endParaRPr/>
                    </a:p>
                  </a:txBody>
                  <a:tcPr marT="45725" marB="45725" marR="91450" marL="91450"/>
                </a:tc>
              </a:tr>
              <a:tr h="388625">
                <a:tc>
                  <a:txBody>
                    <a:bodyPr/>
                    <a:lstStyle/>
                    <a:p>
                      <a:pPr indent="0" lvl="0" marL="0" marR="0" rtl="0" algn="ctr">
                        <a:spcBef>
                          <a:spcPts val="0"/>
                        </a:spcBef>
                        <a:spcAft>
                          <a:spcPts val="0"/>
                        </a:spcAft>
                        <a:buNone/>
                      </a:pPr>
                      <a:r>
                        <a:rPr lang="en-US" sz="1800"/>
                        <a:t>1</a:t>
                      </a:r>
                      <a:r>
                        <a:rPr baseline="30000" lang="en-US" sz="1800"/>
                        <a:t>st</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a:t>2</a:t>
                      </a:r>
                      <a:r>
                        <a:rPr baseline="30000" lang="en-US" sz="1800"/>
                        <a:t>nd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A1</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spcBef>
                          <a:spcPts val="0"/>
                        </a:spcBef>
                        <a:spcAft>
                          <a:spcPts val="0"/>
                        </a:spcAft>
                        <a:buNone/>
                      </a:pPr>
                      <a:r>
                        <a:rPr lang="en-US" sz="1800"/>
                        <a:t>3</a:t>
                      </a:r>
                      <a:r>
                        <a:rPr baseline="30000" lang="en-US" sz="1800"/>
                        <a:t>rd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30</a:t>
                      </a:r>
                      <a:endParaRPr/>
                    </a:p>
                  </a:txBody>
                  <a:tcPr marT="45725" marB="45725" marR="91450" marL="91450"/>
                </a:tc>
              </a:tr>
              <a:tr h="388625">
                <a:tc>
                  <a:txBody>
                    <a:bodyPr/>
                    <a:lstStyle/>
                    <a:p>
                      <a:pPr indent="0" lvl="0" marL="0" marR="0" rtl="0" algn="ctr">
                        <a:spcBef>
                          <a:spcPts val="0"/>
                        </a:spcBef>
                        <a:spcAft>
                          <a:spcPts val="0"/>
                        </a:spcAft>
                        <a:buNone/>
                      </a:pPr>
                      <a:r>
                        <a:rPr lang="en-US" sz="1800"/>
                        <a:t>4</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r>
              <a:tr h="388625">
                <a:tc>
                  <a:txBody>
                    <a:bodyPr/>
                    <a:lstStyle/>
                    <a:p>
                      <a:pPr indent="0" lvl="0" marL="0" marR="0" rtl="0" algn="ctr">
                        <a:spcBef>
                          <a:spcPts val="0"/>
                        </a:spcBef>
                        <a:spcAft>
                          <a:spcPts val="0"/>
                        </a:spcAft>
                        <a:buNone/>
                      </a:pPr>
                      <a:r>
                        <a:rPr lang="en-US" sz="1800"/>
                        <a:t>5</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6</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7</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8</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bl>
          </a:graphicData>
        </a:graphic>
      </p:graphicFrame>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54"/>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Example: </a:t>
            </a:r>
            <a:br>
              <a:rPr lang="en-US"/>
            </a:br>
            <a:r>
              <a:rPr lang="en-US"/>
              <a:t>Two advertisers bid on a query q</a:t>
            </a:r>
            <a:endParaRPr/>
          </a:p>
        </p:txBody>
      </p:sp>
      <p:sp>
        <p:nvSpPr>
          <p:cNvPr id="815" name="Google Shape;815;p54"/>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816" name="Google Shape;816;p5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817" name="Google Shape;817;p54"/>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Assigned to Bidder (A</a:t>
                      </a:r>
                      <a:r>
                        <a:rPr baseline="-25000" lang="en-US" sz="1800">
                          <a:latin typeface="Cambria"/>
                          <a:ea typeface="Cambria"/>
                          <a:cs typeface="Cambria"/>
                          <a:sym typeface="Cambria"/>
                        </a:rPr>
                        <a:t>1</a:t>
                      </a:r>
                      <a:r>
                        <a:rPr lang="en-US" sz="1800">
                          <a:latin typeface="Cambria"/>
                          <a:ea typeface="Cambria"/>
                          <a:cs typeface="Cambria"/>
                          <a:sym typeface="Cambria"/>
                        </a:rPr>
                        <a:t>, A</a:t>
                      </a:r>
                      <a:r>
                        <a:rPr baseline="-25000" lang="en-US" sz="1800">
                          <a:latin typeface="Cambria"/>
                          <a:ea typeface="Cambria"/>
                          <a:cs typeface="Cambria"/>
                          <a:sym typeface="Cambria"/>
                        </a:rPr>
                        <a:t>2 </a:t>
                      </a:r>
                      <a:r>
                        <a:rPr lang="en-US" sz="1800">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1</a:t>
                      </a:r>
                      <a:endParaRPr sz="1800">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2</a:t>
                      </a:r>
                      <a:endParaRPr sz="1800">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a:t>At start</a:t>
                      </a:r>
                      <a:endParaRPr/>
                    </a:p>
                  </a:txBody>
                  <a:tcPr marT="45725" marB="45725" marR="91450" marL="91450"/>
                </a:tc>
                <a:tc>
                  <a:txBody>
                    <a:bodyPr/>
                    <a:lstStyle/>
                    <a:p>
                      <a:pPr indent="0" lvl="0" marL="0" marR="0" rtl="0" algn="ctr">
                        <a:spcBef>
                          <a:spcPts val="0"/>
                        </a:spcBef>
                        <a:spcAft>
                          <a:spcPts val="0"/>
                        </a:spcAft>
                        <a:buNone/>
                      </a:pPr>
                      <a:r>
                        <a:rPr lang="en-US" sz="1800"/>
                        <a:t>----</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50</a:t>
                      </a:r>
                      <a:endParaRPr/>
                    </a:p>
                  </a:txBody>
                  <a:tcPr marT="45725" marB="45725" marR="91450" marL="91450"/>
                </a:tc>
              </a:tr>
              <a:tr h="388625">
                <a:tc>
                  <a:txBody>
                    <a:bodyPr/>
                    <a:lstStyle/>
                    <a:p>
                      <a:pPr indent="0" lvl="0" marL="0" marR="0" rtl="0" algn="ctr">
                        <a:spcBef>
                          <a:spcPts val="0"/>
                        </a:spcBef>
                        <a:spcAft>
                          <a:spcPts val="0"/>
                        </a:spcAft>
                        <a:buNone/>
                      </a:pPr>
                      <a:r>
                        <a:rPr lang="en-US" sz="1800"/>
                        <a:t>1</a:t>
                      </a:r>
                      <a:r>
                        <a:rPr baseline="30000" lang="en-US" sz="1800"/>
                        <a:t>st</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a:t>2</a:t>
                      </a:r>
                      <a:r>
                        <a:rPr baseline="30000" lang="en-US" sz="1800"/>
                        <a:t>nd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A1</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spcBef>
                          <a:spcPts val="0"/>
                        </a:spcBef>
                        <a:spcAft>
                          <a:spcPts val="0"/>
                        </a:spcAft>
                        <a:buNone/>
                      </a:pPr>
                      <a:r>
                        <a:rPr lang="en-US" sz="1800"/>
                        <a:t>3</a:t>
                      </a:r>
                      <a:r>
                        <a:rPr baseline="30000" lang="en-US" sz="1800"/>
                        <a:t>rd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30</a:t>
                      </a:r>
                      <a:endParaRPr/>
                    </a:p>
                  </a:txBody>
                  <a:tcPr marT="45725" marB="45725" marR="91450" marL="91450"/>
                </a:tc>
              </a:tr>
              <a:tr h="388625">
                <a:tc>
                  <a:txBody>
                    <a:bodyPr/>
                    <a:lstStyle/>
                    <a:p>
                      <a:pPr indent="0" lvl="0" marL="0" marR="0" rtl="0" algn="ctr">
                        <a:spcBef>
                          <a:spcPts val="0"/>
                        </a:spcBef>
                        <a:spcAft>
                          <a:spcPts val="0"/>
                        </a:spcAft>
                        <a:buNone/>
                      </a:pPr>
                      <a:r>
                        <a:rPr lang="en-US" sz="1800"/>
                        <a:t>4</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r>
              <a:tr h="388625">
                <a:tc>
                  <a:txBody>
                    <a:bodyPr/>
                    <a:lstStyle/>
                    <a:p>
                      <a:pPr indent="0" lvl="0" marL="0" marR="0" rtl="0" algn="ctr">
                        <a:spcBef>
                          <a:spcPts val="0"/>
                        </a:spcBef>
                        <a:spcAft>
                          <a:spcPts val="0"/>
                        </a:spcAft>
                        <a:buNone/>
                      </a:pPr>
                      <a:r>
                        <a:rPr lang="en-US" sz="1800"/>
                        <a:t>5</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A1</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r>
              <a:tr h="388625">
                <a:tc>
                  <a:txBody>
                    <a:bodyPr/>
                    <a:lstStyle/>
                    <a:p>
                      <a:pPr indent="0" lvl="0" marL="0" marR="0" rtl="0" algn="ctr">
                        <a:spcBef>
                          <a:spcPts val="0"/>
                        </a:spcBef>
                        <a:spcAft>
                          <a:spcPts val="0"/>
                        </a:spcAft>
                        <a:buNone/>
                      </a:pPr>
                      <a:r>
                        <a:rPr lang="en-US" sz="1800"/>
                        <a:t>6</a:t>
                      </a:r>
                      <a:r>
                        <a:rPr baseline="30000" lang="en-US" sz="1800"/>
                        <a:t>th</a:t>
                      </a:r>
                      <a:r>
                        <a:rPr lang="en-US" sz="1800"/>
                        <a:t> query q</a:t>
                      </a:r>
                      <a:endParaRPr/>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c>
                  <a:txBody>
                    <a:bodyPr/>
                    <a:lstStyle/>
                    <a:p>
                      <a:pPr indent="0" lvl="0" marL="0" marR="0" rtl="0" algn="l">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7</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8</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bl>
          </a:graphicData>
        </a:graphic>
      </p:graphicFrame>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1" name="Shape 821"/>
        <p:cNvGrpSpPr/>
        <p:nvPr/>
      </p:nvGrpSpPr>
      <p:grpSpPr>
        <a:xfrm>
          <a:off x="0" y="0"/>
          <a:ext cx="0" cy="0"/>
          <a:chOff x="0" y="0"/>
          <a:chExt cx="0" cy="0"/>
        </a:xfrm>
      </p:grpSpPr>
      <p:sp>
        <p:nvSpPr>
          <p:cNvPr id="822" name="Google Shape;822;p55"/>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Example: </a:t>
            </a:r>
            <a:br>
              <a:rPr lang="en-US"/>
            </a:br>
            <a:r>
              <a:rPr lang="en-US"/>
              <a:t>Two advertisers bid on a query q</a:t>
            </a:r>
            <a:endParaRPr/>
          </a:p>
        </p:txBody>
      </p:sp>
      <p:sp>
        <p:nvSpPr>
          <p:cNvPr id="823" name="Google Shape;823;p55"/>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824" name="Google Shape;824;p5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825" name="Google Shape;825;p55"/>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Assigned to Bidder (A</a:t>
                      </a:r>
                      <a:r>
                        <a:rPr baseline="-25000" lang="en-US" sz="1800">
                          <a:latin typeface="Cambria"/>
                          <a:ea typeface="Cambria"/>
                          <a:cs typeface="Cambria"/>
                          <a:sym typeface="Cambria"/>
                        </a:rPr>
                        <a:t>1</a:t>
                      </a:r>
                      <a:r>
                        <a:rPr lang="en-US" sz="1800">
                          <a:latin typeface="Cambria"/>
                          <a:ea typeface="Cambria"/>
                          <a:cs typeface="Cambria"/>
                          <a:sym typeface="Cambria"/>
                        </a:rPr>
                        <a:t>, A</a:t>
                      </a:r>
                      <a:r>
                        <a:rPr baseline="-25000" lang="en-US" sz="1800">
                          <a:latin typeface="Cambria"/>
                          <a:ea typeface="Cambria"/>
                          <a:cs typeface="Cambria"/>
                          <a:sym typeface="Cambria"/>
                        </a:rPr>
                        <a:t>2 </a:t>
                      </a:r>
                      <a:r>
                        <a:rPr lang="en-US" sz="1800">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1</a:t>
                      </a:r>
                      <a:endParaRPr sz="1800">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2</a:t>
                      </a:r>
                      <a:endParaRPr sz="1800">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a:t>At start</a:t>
                      </a:r>
                      <a:endParaRPr/>
                    </a:p>
                  </a:txBody>
                  <a:tcPr marT="45725" marB="45725" marR="91450" marL="91450"/>
                </a:tc>
                <a:tc>
                  <a:txBody>
                    <a:bodyPr/>
                    <a:lstStyle/>
                    <a:p>
                      <a:pPr indent="0" lvl="0" marL="0" marR="0" rtl="0" algn="ctr">
                        <a:spcBef>
                          <a:spcPts val="0"/>
                        </a:spcBef>
                        <a:spcAft>
                          <a:spcPts val="0"/>
                        </a:spcAft>
                        <a:buNone/>
                      </a:pPr>
                      <a:r>
                        <a:rPr lang="en-US" sz="1800"/>
                        <a:t>----</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50</a:t>
                      </a:r>
                      <a:endParaRPr/>
                    </a:p>
                  </a:txBody>
                  <a:tcPr marT="45725" marB="45725" marR="91450" marL="91450"/>
                </a:tc>
              </a:tr>
              <a:tr h="388625">
                <a:tc>
                  <a:txBody>
                    <a:bodyPr/>
                    <a:lstStyle/>
                    <a:p>
                      <a:pPr indent="0" lvl="0" marL="0" marR="0" rtl="0" algn="ctr">
                        <a:spcBef>
                          <a:spcPts val="0"/>
                        </a:spcBef>
                        <a:spcAft>
                          <a:spcPts val="0"/>
                        </a:spcAft>
                        <a:buNone/>
                      </a:pPr>
                      <a:r>
                        <a:rPr lang="en-US" sz="1800"/>
                        <a:t>1</a:t>
                      </a:r>
                      <a:r>
                        <a:rPr baseline="30000" lang="en-US" sz="1800"/>
                        <a:t>st</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a:t>2</a:t>
                      </a:r>
                      <a:r>
                        <a:rPr baseline="30000" lang="en-US" sz="1800"/>
                        <a:t>nd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A1</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spcBef>
                          <a:spcPts val="0"/>
                        </a:spcBef>
                        <a:spcAft>
                          <a:spcPts val="0"/>
                        </a:spcAft>
                        <a:buNone/>
                      </a:pPr>
                      <a:r>
                        <a:rPr lang="en-US" sz="1800"/>
                        <a:t>3</a:t>
                      </a:r>
                      <a:r>
                        <a:rPr baseline="30000" lang="en-US" sz="1800"/>
                        <a:t>rd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30</a:t>
                      </a:r>
                      <a:endParaRPr/>
                    </a:p>
                  </a:txBody>
                  <a:tcPr marT="45725" marB="45725" marR="91450" marL="91450"/>
                </a:tc>
              </a:tr>
              <a:tr h="388625">
                <a:tc>
                  <a:txBody>
                    <a:bodyPr/>
                    <a:lstStyle/>
                    <a:p>
                      <a:pPr indent="0" lvl="0" marL="0" marR="0" rtl="0" algn="ctr">
                        <a:spcBef>
                          <a:spcPts val="0"/>
                        </a:spcBef>
                        <a:spcAft>
                          <a:spcPts val="0"/>
                        </a:spcAft>
                        <a:buNone/>
                      </a:pPr>
                      <a:r>
                        <a:rPr lang="en-US" sz="1800"/>
                        <a:t>4</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r>
              <a:tr h="388625">
                <a:tc>
                  <a:txBody>
                    <a:bodyPr/>
                    <a:lstStyle/>
                    <a:p>
                      <a:pPr indent="0" lvl="0" marL="0" marR="0" rtl="0" algn="ctr">
                        <a:spcBef>
                          <a:spcPts val="0"/>
                        </a:spcBef>
                        <a:spcAft>
                          <a:spcPts val="0"/>
                        </a:spcAft>
                        <a:buNone/>
                      </a:pPr>
                      <a:r>
                        <a:rPr lang="en-US" sz="1800"/>
                        <a:t>5</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A1</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r>
              <a:tr h="388625">
                <a:tc>
                  <a:txBody>
                    <a:bodyPr/>
                    <a:lstStyle/>
                    <a:p>
                      <a:pPr indent="0" lvl="0" marL="0" marR="0" rtl="0" algn="ctr">
                        <a:spcBef>
                          <a:spcPts val="0"/>
                        </a:spcBef>
                        <a:spcAft>
                          <a:spcPts val="0"/>
                        </a:spcAft>
                        <a:buNone/>
                      </a:pPr>
                      <a:r>
                        <a:rPr lang="en-US" sz="1800"/>
                        <a:t>6</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10</a:t>
                      </a:r>
                      <a:endParaRPr/>
                    </a:p>
                  </a:txBody>
                  <a:tcPr marT="45725" marB="45725" marR="91450" marL="91450"/>
                </a:tc>
              </a:tr>
              <a:tr h="388625">
                <a:tc>
                  <a:txBody>
                    <a:bodyPr/>
                    <a:lstStyle/>
                    <a:p>
                      <a:pPr indent="0" lvl="0" marL="0" marR="0" rtl="0" algn="ctr">
                        <a:spcBef>
                          <a:spcPts val="0"/>
                        </a:spcBef>
                        <a:spcAft>
                          <a:spcPts val="0"/>
                        </a:spcAft>
                        <a:buNone/>
                      </a:pPr>
                      <a:r>
                        <a:rPr lang="en-US" sz="1800"/>
                        <a:t>7</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r h="388625">
                <a:tc>
                  <a:txBody>
                    <a:bodyPr/>
                    <a:lstStyle/>
                    <a:p>
                      <a:pPr indent="0" lvl="0" marL="0" marR="0" rtl="0" algn="ctr">
                        <a:spcBef>
                          <a:spcPts val="0"/>
                        </a:spcBef>
                        <a:spcAft>
                          <a:spcPts val="0"/>
                        </a:spcAft>
                        <a:buNone/>
                      </a:pPr>
                      <a:r>
                        <a:rPr lang="en-US" sz="1800"/>
                        <a:t>8</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c>
                  <a:txBody>
                    <a:bodyPr/>
                    <a:lstStyle/>
                    <a:p>
                      <a:pPr indent="0" lvl="0" marL="0" marR="0" rtl="0" algn="ctr">
                        <a:spcBef>
                          <a:spcPts val="0"/>
                        </a:spcBef>
                        <a:spcAft>
                          <a:spcPts val="0"/>
                        </a:spcAft>
                        <a:buNone/>
                      </a:pPr>
                      <a:r>
                        <a:t/>
                      </a:r>
                      <a:endParaRPr sz="1800"/>
                    </a:p>
                  </a:txBody>
                  <a:tcPr marT="45725" marB="45725" marR="91450" marL="91450"/>
                </a:tc>
              </a:tr>
            </a:tbl>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9" name="Shape 829"/>
        <p:cNvGrpSpPr/>
        <p:nvPr/>
      </p:nvGrpSpPr>
      <p:grpSpPr>
        <a:xfrm>
          <a:off x="0" y="0"/>
          <a:ext cx="0" cy="0"/>
          <a:chOff x="0" y="0"/>
          <a:chExt cx="0" cy="0"/>
        </a:xfrm>
      </p:grpSpPr>
      <p:sp>
        <p:nvSpPr>
          <p:cNvPr id="830" name="Google Shape;830;p56"/>
          <p:cNvSpPr txBox="1"/>
          <p:nvPr>
            <p:ph type="title"/>
          </p:nvPr>
        </p:nvSpPr>
        <p:spPr>
          <a:xfrm>
            <a:off x="685800" y="1524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Example: </a:t>
            </a:r>
            <a:br>
              <a:rPr lang="en-US"/>
            </a:br>
            <a:r>
              <a:rPr lang="en-US"/>
              <a:t>Two advertisers bid on a query q</a:t>
            </a:r>
            <a:endParaRPr/>
          </a:p>
        </p:txBody>
      </p:sp>
      <p:sp>
        <p:nvSpPr>
          <p:cNvPr id="831" name="Google Shape;831;p56"/>
          <p:cNvSpPr txBox="1"/>
          <p:nvPr>
            <p:ph idx="1" type="body"/>
          </p:nvPr>
        </p:nvSpPr>
        <p:spPr>
          <a:xfrm>
            <a:off x="685800" y="1295400"/>
            <a:ext cx="7772400" cy="1219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a:t>
            </a:r>
            <a:r>
              <a:rPr b="1" lang="en-US" sz="2000">
                <a:solidFill>
                  <a:srgbClr val="008000"/>
                </a:solidFill>
              </a:rPr>
              <a:t>	bid x</a:t>
            </a:r>
            <a:r>
              <a:rPr b="1" baseline="-25000" lang="en-US" sz="2000">
                <a:solidFill>
                  <a:srgbClr val="008000"/>
                </a:solidFill>
              </a:rPr>
              <a:t>1</a:t>
            </a:r>
            <a:r>
              <a:rPr b="1" lang="en-US" sz="2000">
                <a:solidFill>
                  <a:srgbClr val="008000"/>
                </a:solidFill>
              </a:rPr>
              <a:t> = 20	</a:t>
            </a:r>
            <a:r>
              <a:rPr b="1" lang="en-US" sz="2000">
                <a:solidFill>
                  <a:srgbClr val="FF0066"/>
                </a:solidFill>
              </a:rPr>
              <a:t>budget b</a:t>
            </a:r>
            <a:r>
              <a:rPr b="1" baseline="-25000" lang="en-US" sz="2000">
                <a:solidFill>
                  <a:srgbClr val="FF0066"/>
                </a:solidFill>
              </a:rPr>
              <a:t>1</a:t>
            </a:r>
            <a:r>
              <a:rPr b="1" lang="en-US" sz="2000">
                <a:solidFill>
                  <a:srgbClr val="FF0066"/>
                </a:solidFill>
              </a:rPr>
              <a:t> = 40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a:t>
            </a:r>
            <a:r>
              <a:rPr b="1" lang="en-US" sz="2000">
                <a:solidFill>
                  <a:srgbClr val="008000"/>
                </a:solidFill>
              </a:rPr>
              <a:t>	bid x</a:t>
            </a:r>
            <a:r>
              <a:rPr b="1" baseline="-25000" lang="en-US" sz="2000">
                <a:solidFill>
                  <a:srgbClr val="008000"/>
                </a:solidFill>
              </a:rPr>
              <a:t>2</a:t>
            </a:r>
            <a:r>
              <a:rPr b="1" lang="en-US" sz="2000">
                <a:solidFill>
                  <a:srgbClr val="008000"/>
                </a:solidFill>
              </a:rPr>
              <a:t> = 10	</a:t>
            </a:r>
            <a:r>
              <a:rPr b="1" lang="en-US" sz="2000">
                <a:solidFill>
                  <a:srgbClr val="FF0066"/>
                </a:solidFill>
              </a:rPr>
              <a:t>budget b</a:t>
            </a:r>
            <a:r>
              <a:rPr b="1" baseline="-25000" lang="en-US" sz="2000">
                <a:solidFill>
                  <a:srgbClr val="FF0066"/>
                </a:solidFill>
              </a:rPr>
              <a:t>2</a:t>
            </a:r>
            <a:r>
              <a:rPr b="1" lang="en-US" sz="2000">
                <a:solidFill>
                  <a:srgbClr val="FF0066"/>
                </a:solidFill>
              </a:rPr>
              <a:t> = 50</a:t>
            </a:r>
            <a:endParaRPr/>
          </a:p>
          <a:p>
            <a:pPr indent="-342900" lvl="0" marL="342900" rtl="0" algn="l">
              <a:spcBef>
                <a:spcPts val="400"/>
              </a:spcBef>
              <a:spcAft>
                <a:spcPts val="0"/>
              </a:spcAft>
              <a:buSzPts val="2000"/>
              <a:buChar char="●"/>
            </a:pPr>
            <a:r>
              <a:rPr lang="en-US" sz="2000"/>
              <a:t>Assume ties are broken in favor of A</a:t>
            </a:r>
            <a:r>
              <a:rPr baseline="-25000" lang="en-US" sz="2000"/>
              <a:t>1</a:t>
            </a:r>
            <a:endParaRPr sz="2000"/>
          </a:p>
          <a:p>
            <a:pPr indent="0" lvl="0" marL="0" rtl="0" algn="l">
              <a:spcBef>
                <a:spcPts val="560"/>
              </a:spcBef>
              <a:spcAft>
                <a:spcPts val="0"/>
              </a:spcAft>
              <a:buSzPts val="2800"/>
              <a:buNone/>
            </a:pPr>
            <a:r>
              <a:t/>
            </a:r>
            <a:endParaRPr/>
          </a:p>
        </p:txBody>
      </p:sp>
      <p:sp>
        <p:nvSpPr>
          <p:cNvPr id="832" name="Google Shape;832;p5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aphicFrame>
        <p:nvGraphicFramePr>
          <p:cNvPr id="833" name="Google Shape;833;p56"/>
          <p:cNvGraphicFramePr/>
          <p:nvPr/>
        </p:nvGraphicFramePr>
        <p:xfrm>
          <a:off x="762000" y="2514600"/>
          <a:ext cx="3000000" cy="3000000"/>
        </p:xfrm>
        <a:graphic>
          <a:graphicData uri="http://schemas.openxmlformats.org/drawingml/2006/table">
            <a:tbl>
              <a:tblPr bandRow="1" firstRow="1">
                <a:noFill/>
                <a:tableStyleId>{A6C0E65E-8F5E-4476-8A20-B14CE13525A2}</a:tableStyleId>
              </a:tblPr>
              <a:tblGrid>
                <a:gridCol w="1828800"/>
                <a:gridCol w="1828800"/>
                <a:gridCol w="1828800"/>
                <a:gridCol w="1828800"/>
              </a:tblGrid>
              <a:tr h="388625">
                <a:tc>
                  <a:txBody>
                    <a:bodyPr/>
                    <a:lstStyle/>
                    <a:p>
                      <a:pPr indent="0" lvl="0" marL="0" marR="0" rtl="0" algn="ctr">
                        <a:spcBef>
                          <a:spcPts val="0"/>
                        </a:spcBef>
                        <a:spcAft>
                          <a:spcPts val="0"/>
                        </a:spcAft>
                        <a:buNone/>
                      </a:pPr>
                      <a:r>
                        <a:rPr lang="en-US" sz="1800">
                          <a:latin typeface="Cambria"/>
                          <a:ea typeface="Cambria"/>
                          <a:cs typeface="Cambria"/>
                          <a:sym typeface="Cambria"/>
                        </a:rPr>
                        <a:t>Query q</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Assigned to Bidder (A</a:t>
                      </a:r>
                      <a:r>
                        <a:rPr baseline="-25000" lang="en-US" sz="1800">
                          <a:latin typeface="Cambria"/>
                          <a:ea typeface="Cambria"/>
                          <a:cs typeface="Cambria"/>
                          <a:sym typeface="Cambria"/>
                        </a:rPr>
                        <a:t>1</a:t>
                      </a:r>
                      <a:r>
                        <a:rPr lang="en-US" sz="1800">
                          <a:latin typeface="Cambria"/>
                          <a:ea typeface="Cambria"/>
                          <a:cs typeface="Cambria"/>
                          <a:sym typeface="Cambria"/>
                        </a:rPr>
                        <a:t>, A</a:t>
                      </a:r>
                      <a:r>
                        <a:rPr baseline="-25000" lang="en-US" sz="1800">
                          <a:latin typeface="Cambria"/>
                          <a:ea typeface="Cambria"/>
                          <a:cs typeface="Cambria"/>
                          <a:sym typeface="Cambria"/>
                        </a:rPr>
                        <a:t>2 </a:t>
                      </a:r>
                      <a:r>
                        <a:rPr lang="en-US" sz="1800">
                          <a:latin typeface="Cambria"/>
                          <a:ea typeface="Cambria"/>
                          <a:cs typeface="Cambria"/>
                          <a:sym typeface="Cambria"/>
                        </a:rPr>
                        <a:t>or No Ad)</a:t>
                      </a:r>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1</a:t>
                      </a:r>
                      <a:endParaRPr sz="1800">
                        <a:latin typeface="Cambria"/>
                        <a:ea typeface="Cambria"/>
                        <a:cs typeface="Cambria"/>
                        <a:sym typeface="Cambria"/>
                      </a:endParaRPr>
                    </a:p>
                  </a:txBody>
                  <a:tcPr marT="0" marB="0" marR="68575" marL="68575"/>
                </a:tc>
                <a:tc>
                  <a:txBody>
                    <a:bodyPr/>
                    <a:lstStyle/>
                    <a:p>
                      <a:pPr indent="0" lvl="0" marL="0" marR="0" rtl="0" algn="ctr">
                        <a:spcBef>
                          <a:spcPts val="0"/>
                        </a:spcBef>
                        <a:spcAft>
                          <a:spcPts val="0"/>
                        </a:spcAft>
                        <a:buNone/>
                      </a:pPr>
                      <a:r>
                        <a:rPr lang="en-US" sz="1800">
                          <a:latin typeface="Cambria"/>
                          <a:ea typeface="Cambria"/>
                          <a:cs typeface="Cambria"/>
                          <a:sym typeface="Cambria"/>
                        </a:rPr>
                        <a:t>Remaining Budget for A</a:t>
                      </a:r>
                      <a:r>
                        <a:rPr baseline="-25000" lang="en-US" sz="1800">
                          <a:latin typeface="Cambria"/>
                          <a:ea typeface="Cambria"/>
                          <a:cs typeface="Cambria"/>
                          <a:sym typeface="Cambria"/>
                        </a:rPr>
                        <a:t>2</a:t>
                      </a:r>
                      <a:endParaRPr sz="1800">
                        <a:latin typeface="Cambria"/>
                        <a:ea typeface="Cambria"/>
                        <a:cs typeface="Cambria"/>
                        <a:sym typeface="Cambria"/>
                      </a:endParaRPr>
                    </a:p>
                  </a:txBody>
                  <a:tcPr marT="0" marB="0" marR="68575" marL="68575"/>
                </a:tc>
              </a:tr>
              <a:tr h="388625">
                <a:tc>
                  <a:txBody>
                    <a:bodyPr/>
                    <a:lstStyle/>
                    <a:p>
                      <a:pPr indent="0" lvl="0" marL="0" marR="0" rtl="0" algn="ctr">
                        <a:spcBef>
                          <a:spcPts val="0"/>
                        </a:spcBef>
                        <a:spcAft>
                          <a:spcPts val="0"/>
                        </a:spcAft>
                        <a:buNone/>
                      </a:pPr>
                      <a:r>
                        <a:rPr lang="en-US" sz="1800"/>
                        <a:t>At start</a:t>
                      </a:r>
                      <a:endParaRPr/>
                    </a:p>
                  </a:txBody>
                  <a:tcPr marT="45725" marB="45725" marR="91450" marL="91450"/>
                </a:tc>
                <a:tc>
                  <a:txBody>
                    <a:bodyPr/>
                    <a:lstStyle/>
                    <a:p>
                      <a:pPr indent="0" lvl="0" marL="0" marR="0" rtl="0" algn="ctr">
                        <a:spcBef>
                          <a:spcPts val="0"/>
                        </a:spcBef>
                        <a:spcAft>
                          <a:spcPts val="0"/>
                        </a:spcAft>
                        <a:buNone/>
                      </a:pPr>
                      <a:r>
                        <a:rPr lang="en-US" sz="1800"/>
                        <a:t>----</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50</a:t>
                      </a:r>
                      <a:endParaRPr/>
                    </a:p>
                  </a:txBody>
                  <a:tcPr marT="45725" marB="45725" marR="91450" marL="91450"/>
                </a:tc>
              </a:tr>
              <a:tr h="388625">
                <a:tc>
                  <a:txBody>
                    <a:bodyPr/>
                    <a:lstStyle/>
                    <a:p>
                      <a:pPr indent="0" lvl="0" marL="0" marR="0" rtl="0" algn="ctr">
                        <a:spcBef>
                          <a:spcPts val="0"/>
                        </a:spcBef>
                        <a:spcAft>
                          <a:spcPts val="0"/>
                        </a:spcAft>
                        <a:buNone/>
                      </a:pPr>
                      <a:r>
                        <a:rPr lang="en-US" sz="1800"/>
                        <a:t>1</a:t>
                      </a:r>
                      <a:r>
                        <a:rPr baseline="30000" lang="en-US" sz="1800"/>
                        <a:t>st</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lnSpc>
                          <a:spcPct val="100000"/>
                        </a:lnSpc>
                        <a:spcBef>
                          <a:spcPts val="0"/>
                        </a:spcBef>
                        <a:spcAft>
                          <a:spcPts val="0"/>
                        </a:spcAft>
                        <a:buClr>
                          <a:schemeClr val="dk1"/>
                        </a:buClr>
                        <a:buSzPts val="1800"/>
                        <a:buFont typeface="Tahoma"/>
                        <a:buNone/>
                      </a:pPr>
                      <a:r>
                        <a:rPr lang="en-US" sz="1800"/>
                        <a:t>2</a:t>
                      </a:r>
                      <a:r>
                        <a:rPr baseline="30000" lang="en-US" sz="1800"/>
                        <a:t>nd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A1</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40</a:t>
                      </a:r>
                      <a:endParaRPr/>
                    </a:p>
                  </a:txBody>
                  <a:tcPr marT="45725" marB="45725" marR="91450" marL="91450"/>
                </a:tc>
              </a:tr>
              <a:tr h="388625">
                <a:tc>
                  <a:txBody>
                    <a:bodyPr/>
                    <a:lstStyle/>
                    <a:p>
                      <a:pPr indent="0" lvl="0" marL="0" marR="0" rtl="0" algn="ctr">
                        <a:spcBef>
                          <a:spcPts val="0"/>
                        </a:spcBef>
                        <a:spcAft>
                          <a:spcPts val="0"/>
                        </a:spcAft>
                        <a:buNone/>
                      </a:pPr>
                      <a:r>
                        <a:rPr lang="en-US" sz="1800"/>
                        <a:t>3</a:t>
                      </a:r>
                      <a:r>
                        <a:rPr baseline="30000" lang="en-US" sz="1800"/>
                        <a:t>rd</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30</a:t>
                      </a:r>
                      <a:endParaRPr/>
                    </a:p>
                  </a:txBody>
                  <a:tcPr marT="45725" marB="45725" marR="91450" marL="91450"/>
                </a:tc>
              </a:tr>
              <a:tr h="388625">
                <a:tc>
                  <a:txBody>
                    <a:bodyPr/>
                    <a:lstStyle/>
                    <a:p>
                      <a:pPr indent="0" lvl="0" marL="0" marR="0" rtl="0" algn="ctr">
                        <a:spcBef>
                          <a:spcPts val="0"/>
                        </a:spcBef>
                        <a:spcAft>
                          <a:spcPts val="0"/>
                        </a:spcAft>
                        <a:buNone/>
                      </a:pPr>
                      <a:r>
                        <a:rPr lang="en-US" sz="1800"/>
                        <a:t>4</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r>
              <a:tr h="388625">
                <a:tc>
                  <a:txBody>
                    <a:bodyPr/>
                    <a:lstStyle/>
                    <a:p>
                      <a:pPr indent="0" lvl="0" marL="0" marR="0" rtl="0" algn="ctr">
                        <a:spcBef>
                          <a:spcPts val="0"/>
                        </a:spcBef>
                        <a:spcAft>
                          <a:spcPts val="0"/>
                        </a:spcAft>
                        <a:buNone/>
                      </a:pPr>
                      <a:r>
                        <a:rPr lang="en-US" sz="1800"/>
                        <a:t>5</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A1</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20</a:t>
                      </a:r>
                      <a:endParaRPr/>
                    </a:p>
                  </a:txBody>
                  <a:tcPr marT="45725" marB="45725" marR="91450" marL="91450"/>
                </a:tc>
              </a:tr>
              <a:tr h="388625">
                <a:tc>
                  <a:txBody>
                    <a:bodyPr/>
                    <a:lstStyle/>
                    <a:p>
                      <a:pPr indent="0" lvl="0" marL="0" marR="0" rtl="0" algn="ctr">
                        <a:spcBef>
                          <a:spcPts val="0"/>
                        </a:spcBef>
                        <a:spcAft>
                          <a:spcPts val="0"/>
                        </a:spcAft>
                        <a:buNone/>
                      </a:pPr>
                      <a:r>
                        <a:rPr lang="en-US" sz="1800"/>
                        <a:t>6</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10</a:t>
                      </a:r>
                      <a:endParaRPr/>
                    </a:p>
                  </a:txBody>
                  <a:tcPr marT="45725" marB="45725" marR="91450" marL="91450"/>
                </a:tc>
              </a:tr>
              <a:tr h="388625">
                <a:tc>
                  <a:txBody>
                    <a:bodyPr/>
                    <a:lstStyle/>
                    <a:p>
                      <a:pPr indent="0" lvl="0" marL="0" marR="0" rtl="0" algn="ctr">
                        <a:spcBef>
                          <a:spcPts val="0"/>
                        </a:spcBef>
                        <a:spcAft>
                          <a:spcPts val="0"/>
                        </a:spcAft>
                        <a:buNone/>
                      </a:pPr>
                      <a:r>
                        <a:rPr lang="en-US" sz="1800"/>
                        <a:t>7</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A2</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r>
              <a:tr h="388625">
                <a:tc>
                  <a:txBody>
                    <a:bodyPr/>
                    <a:lstStyle/>
                    <a:p>
                      <a:pPr indent="0" lvl="0" marL="0" marR="0" rtl="0" algn="ctr">
                        <a:spcBef>
                          <a:spcPts val="0"/>
                        </a:spcBef>
                        <a:spcAft>
                          <a:spcPts val="0"/>
                        </a:spcAft>
                        <a:buNone/>
                      </a:pPr>
                      <a:r>
                        <a:rPr lang="en-US" sz="1800"/>
                        <a:t>8</a:t>
                      </a:r>
                      <a:r>
                        <a:rPr baseline="30000" lang="en-US" sz="1800"/>
                        <a:t>th</a:t>
                      </a:r>
                      <a:r>
                        <a:rPr lang="en-US" sz="1800"/>
                        <a:t> query q</a:t>
                      </a:r>
                      <a:endParaRPr/>
                    </a:p>
                  </a:txBody>
                  <a:tcPr marT="45725" marB="45725" marR="91450" marL="91450"/>
                </a:tc>
                <a:tc>
                  <a:txBody>
                    <a:bodyPr/>
                    <a:lstStyle/>
                    <a:p>
                      <a:pPr indent="0" lvl="0" marL="0" marR="0" rtl="0" algn="ctr">
                        <a:spcBef>
                          <a:spcPts val="0"/>
                        </a:spcBef>
                        <a:spcAft>
                          <a:spcPts val="0"/>
                        </a:spcAft>
                        <a:buNone/>
                      </a:pPr>
                      <a:r>
                        <a:rPr lang="en-US" sz="1800"/>
                        <a:t>No Ad</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c>
                  <a:txBody>
                    <a:bodyPr/>
                    <a:lstStyle/>
                    <a:p>
                      <a:pPr indent="0" lvl="0" marL="0" marR="0" rtl="0" algn="ctr">
                        <a:spcBef>
                          <a:spcPts val="0"/>
                        </a:spcBef>
                        <a:spcAft>
                          <a:spcPts val="0"/>
                        </a:spcAft>
                        <a:buNone/>
                      </a:pPr>
                      <a:r>
                        <a:rPr lang="en-US" sz="1800"/>
                        <a:t>0</a:t>
                      </a:r>
                      <a:endParaRPr/>
                    </a:p>
                  </a:txBody>
                  <a:tcPr marT="45725" marB="45725" marR="91450" marL="91450"/>
                </a:tc>
              </a:tr>
            </a:tbl>
          </a:graphicData>
        </a:graphic>
      </p:graphicFrame>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sp>
        <p:nvSpPr>
          <p:cNvPr id="839" name="Google Shape;839;p57"/>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Analyzing BALANCE</a:t>
            </a:r>
            <a:endParaRPr/>
          </a:p>
        </p:txBody>
      </p:sp>
      <p:sp>
        <p:nvSpPr>
          <p:cNvPr id="840" name="Google Shape;840;p57"/>
          <p:cNvSpPr txBox="1"/>
          <p:nvPr>
            <p:ph idx="1" type="body"/>
          </p:nvPr>
        </p:nvSpPr>
        <p:spPr>
          <a:xfrm>
            <a:off x="457200" y="1295400"/>
            <a:ext cx="8534400" cy="5410200"/>
          </a:xfrm>
          <a:prstGeom prst="rect">
            <a:avLst/>
          </a:prstGeom>
          <a:noFill/>
          <a:ln>
            <a:noFill/>
          </a:ln>
        </p:spPr>
        <p:txBody>
          <a:bodyPr anchorCtr="0" anchor="t" bIns="45700" lIns="91425" spcFirstLastPara="1" rIns="91425" wrap="square" tIns="45700">
            <a:normAutofit/>
          </a:bodyPr>
          <a:lstStyle/>
          <a:p>
            <a:pPr indent="-342900" lvl="0" marL="342900" rtl="0" algn="l">
              <a:lnSpc>
                <a:spcPct val="80000"/>
              </a:lnSpc>
              <a:spcBef>
                <a:spcPts val="0"/>
              </a:spcBef>
              <a:spcAft>
                <a:spcPts val="0"/>
              </a:spcAft>
              <a:buSzPts val="2800"/>
              <a:buChar char="●"/>
            </a:pPr>
            <a:r>
              <a:rPr b="1" lang="en-US">
                <a:solidFill>
                  <a:srgbClr val="D60093"/>
                </a:solidFill>
              </a:rPr>
              <a:t>Consider simple case (w.l.o.g.): </a:t>
            </a:r>
            <a:endParaRPr/>
          </a:p>
          <a:p>
            <a:pPr indent="-285750" lvl="1" marL="742950" rtl="0" algn="l">
              <a:lnSpc>
                <a:spcPct val="80000"/>
              </a:lnSpc>
              <a:spcBef>
                <a:spcPts val="480"/>
              </a:spcBef>
              <a:spcAft>
                <a:spcPts val="0"/>
              </a:spcAft>
              <a:buSzPts val="2400"/>
              <a:buChar char="⮚"/>
            </a:pPr>
            <a:r>
              <a:rPr b="1" lang="en-US"/>
              <a:t>2</a:t>
            </a:r>
            <a:r>
              <a:rPr lang="en-US"/>
              <a:t> advertisers, </a:t>
            </a:r>
            <a:r>
              <a:rPr b="1" lang="en-US"/>
              <a:t>A</a:t>
            </a:r>
            <a:r>
              <a:rPr b="1" baseline="-25000" lang="en-US"/>
              <a:t>1</a:t>
            </a:r>
            <a:r>
              <a:rPr lang="en-US"/>
              <a:t> and </a:t>
            </a:r>
            <a:r>
              <a:rPr b="1" lang="en-US"/>
              <a:t>A</a:t>
            </a:r>
            <a:r>
              <a:rPr b="1" baseline="-25000" lang="en-US"/>
              <a:t>2</a:t>
            </a:r>
            <a:r>
              <a:rPr lang="en-US"/>
              <a:t>, each with budget </a:t>
            </a:r>
            <a:r>
              <a:rPr b="1" lang="en-US"/>
              <a:t>B</a:t>
            </a:r>
            <a:r>
              <a:rPr lang="en-US"/>
              <a:t> (≥1)</a:t>
            </a:r>
            <a:endParaRPr/>
          </a:p>
          <a:p>
            <a:pPr indent="-285750" lvl="1" marL="742950" rtl="0" algn="l">
              <a:lnSpc>
                <a:spcPct val="80000"/>
              </a:lnSpc>
              <a:spcBef>
                <a:spcPts val="480"/>
              </a:spcBef>
              <a:spcAft>
                <a:spcPts val="0"/>
              </a:spcAft>
              <a:buSzPts val="2400"/>
              <a:buChar char="⮚"/>
            </a:pPr>
            <a:r>
              <a:rPr lang="en-US">
                <a:solidFill>
                  <a:srgbClr val="FF0000"/>
                </a:solidFill>
              </a:rPr>
              <a:t>Optimal solution exhausts both advertisers’ budgets</a:t>
            </a:r>
            <a:endParaRPr/>
          </a:p>
          <a:p>
            <a:pPr indent="-101600" lvl="8" marL="3886200" rtl="0" algn="l">
              <a:lnSpc>
                <a:spcPct val="80000"/>
              </a:lnSpc>
              <a:spcBef>
                <a:spcPts val="400"/>
              </a:spcBef>
              <a:spcAft>
                <a:spcPts val="0"/>
              </a:spcAft>
              <a:buClr>
                <a:schemeClr val="dk1"/>
              </a:buClr>
              <a:buSzPts val="2000"/>
              <a:buFont typeface="Times New Roman"/>
              <a:buNone/>
            </a:pPr>
            <a:r>
              <a:t/>
            </a:r>
            <a:endParaRPr b="1">
              <a:solidFill>
                <a:schemeClr val="accent2"/>
              </a:solidFill>
            </a:endParaRPr>
          </a:p>
          <a:p>
            <a:pPr indent="-342900" lvl="0" marL="342900" rtl="0" algn="l">
              <a:lnSpc>
                <a:spcPct val="80000"/>
              </a:lnSpc>
              <a:spcBef>
                <a:spcPts val="560"/>
              </a:spcBef>
              <a:spcAft>
                <a:spcPts val="0"/>
              </a:spcAft>
              <a:buSzPts val="2800"/>
              <a:buChar char="●"/>
            </a:pPr>
            <a:r>
              <a:rPr b="1" lang="en-US">
                <a:solidFill>
                  <a:srgbClr val="0000FF"/>
                </a:solidFill>
              </a:rPr>
              <a:t>BALANCE must exhaust at </a:t>
            </a:r>
            <a:r>
              <a:rPr b="1" lang="en-US">
                <a:solidFill>
                  <a:srgbClr val="FF0000"/>
                </a:solidFill>
              </a:rPr>
              <a:t>least one </a:t>
            </a:r>
            <a:br>
              <a:rPr b="1" lang="en-US">
                <a:solidFill>
                  <a:srgbClr val="0000FF"/>
                </a:solidFill>
              </a:rPr>
            </a:br>
            <a:r>
              <a:rPr b="1" lang="en-US">
                <a:solidFill>
                  <a:srgbClr val="0000FF"/>
                </a:solidFill>
              </a:rPr>
              <a:t>advertiser’s budget:</a:t>
            </a:r>
            <a:endParaRPr/>
          </a:p>
          <a:p>
            <a:pPr indent="-285750" lvl="1" marL="742950" rtl="0" algn="l">
              <a:lnSpc>
                <a:spcPct val="80000"/>
              </a:lnSpc>
              <a:spcBef>
                <a:spcPts val="480"/>
              </a:spcBef>
              <a:spcAft>
                <a:spcPts val="0"/>
              </a:spcAft>
              <a:buSzPts val="2400"/>
              <a:buChar char="⮚"/>
            </a:pPr>
            <a:r>
              <a:rPr b="1" lang="en-US"/>
              <a:t>Because optimal exhausts both </a:t>
            </a:r>
            <a:endParaRPr/>
          </a:p>
          <a:p>
            <a:pPr indent="-285750" lvl="1" marL="742950" rtl="0" algn="l">
              <a:lnSpc>
                <a:spcPct val="80000"/>
              </a:lnSpc>
              <a:spcBef>
                <a:spcPts val="480"/>
              </a:spcBef>
              <a:spcAft>
                <a:spcPts val="0"/>
              </a:spcAft>
              <a:buSzPts val="2400"/>
              <a:buChar char="⮚"/>
            </a:pPr>
            <a:r>
              <a:rPr b="1" lang="en-US"/>
              <a:t>If not, we can allocate more queries</a:t>
            </a:r>
            <a:endParaRPr/>
          </a:p>
          <a:p>
            <a:pPr indent="-228600" lvl="2" marL="1143000" rtl="0" algn="l">
              <a:lnSpc>
                <a:spcPct val="80000"/>
              </a:lnSpc>
              <a:spcBef>
                <a:spcPts val="440"/>
              </a:spcBef>
              <a:spcAft>
                <a:spcPts val="0"/>
              </a:spcAft>
              <a:buSzPts val="2200"/>
              <a:buFont typeface="Calibri"/>
              <a:buChar char="•"/>
            </a:pPr>
            <a:r>
              <a:rPr lang="en-US"/>
              <a:t>Whenever both advertisers bid on the query, chosen advertiser’s unspent budget only decreases</a:t>
            </a:r>
            <a:endParaRPr/>
          </a:p>
          <a:p>
            <a:pPr indent="-88900" lvl="2" marL="1143000" rtl="0" algn="l">
              <a:lnSpc>
                <a:spcPct val="80000"/>
              </a:lnSpc>
              <a:spcBef>
                <a:spcPts val="440"/>
              </a:spcBef>
              <a:spcAft>
                <a:spcPts val="0"/>
              </a:spcAft>
              <a:buSzPts val="2200"/>
              <a:buFont typeface="Calibri"/>
              <a:buNone/>
            </a:pPr>
            <a:r>
              <a:t/>
            </a:r>
            <a:endParaRPr/>
          </a:p>
          <a:p>
            <a:pPr indent="-342900" lvl="0" marL="342900" rtl="0" algn="l">
              <a:lnSpc>
                <a:spcPct val="80000"/>
              </a:lnSpc>
              <a:spcBef>
                <a:spcPts val="560"/>
              </a:spcBef>
              <a:spcAft>
                <a:spcPts val="0"/>
              </a:spcAft>
              <a:buSzPts val="2800"/>
              <a:buChar char="●"/>
            </a:pPr>
            <a:r>
              <a:rPr lang="en-US"/>
              <a:t>Assume BALANCE exhausts </a:t>
            </a:r>
            <a:r>
              <a:rPr b="1" i="1" lang="en-US"/>
              <a:t>A</a:t>
            </a:r>
            <a:r>
              <a:rPr b="1" baseline="-25000" i="1" lang="en-US"/>
              <a:t>2</a:t>
            </a:r>
            <a:r>
              <a:rPr lang="en-US"/>
              <a:t>’s budget, </a:t>
            </a:r>
            <a:br>
              <a:rPr lang="en-US"/>
            </a:br>
            <a:r>
              <a:rPr lang="en-US"/>
              <a:t>but </a:t>
            </a:r>
            <a:r>
              <a:rPr lang="en-US">
                <a:solidFill>
                  <a:srgbClr val="FF0000"/>
                </a:solidFill>
              </a:rPr>
              <a:t>allocates </a:t>
            </a:r>
            <a:r>
              <a:rPr b="1" i="1" lang="en-US">
                <a:solidFill>
                  <a:srgbClr val="FF0000"/>
                </a:solidFill>
              </a:rPr>
              <a:t>x</a:t>
            </a:r>
            <a:r>
              <a:rPr lang="en-US">
                <a:solidFill>
                  <a:srgbClr val="FF0000"/>
                </a:solidFill>
              </a:rPr>
              <a:t> queries fewer than the optimal</a:t>
            </a:r>
            <a:endParaRPr/>
          </a:p>
          <a:p>
            <a:pPr indent="-342900" lvl="0" marL="342900" rtl="0" algn="l">
              <a:lnSpc>
                <a:spcPct val="80000"/>
              </a:lnSpc>
              <a:spcBef>
                <a:spcPts val="560"/>
              </a:spcBef>
              <a:spcAft>
                <a:spcPts val="0"/>
              </a:spcAft>
              <a:buSzPts val="2800"/>
              <a:buChar char="●"/>
            </a:pPr>
            <a:r>
              <a:rPr b="1" lang="en-US">
                <a:solidFill>
                  <a:srgbClr val="008000"/>
                </a:solidFill>
              </a:rPr>
              <a:t>Revenue: </a:t>
            </a:r>
            <a:r>
              <a:rPr b="1" i="1" lang="en-US">
                <a:solidFill>
                  <a:srgbClr val="008000"/>
                </a:solidFill>
              </a:rPr>
              <a:t>BAL = 2B - </a:t>
            </a:r>
            <a:r>
              <a:rPr b="1" i="1" lang="en-US">
                <a:solidFill>
                  <a:srgbClr val="D60093"/>
                </a:solidFill>
              </a:rPr>
              <a:t>x</a:t>
            </a:r>
            <a:endParaRPr/>
          </a:p>
          <a:p>
            <a:pPr indent="-133350" lvl="1" marL="742950" rtl="0" algn="l">
              <a:lnSpc>
                <a:spcPct val="80000"/>
              </a:lnSpc>
              <a:spcBef>
                <a:spcPts val="480"/>
              </a:spcBef>
              <a:spcAft>
                <a:spcPts val="0"/>
              </a:spcAft>
              <a:buSzPts val="2400"/>
              <a:buNone/>
            </a:pPr>
            <a:r>
              <a:t/>
            </a:r>
            <a:endParaRPr/>
          </a:p>
          <a:p>
            <a:pPr indent="-165100" lvl="0" marL="342900" rtl="0" algn="l">
              <a:lnSpc>
                <a:spcPct val="80000"/>
              </a:lnSpc>
              <a:spcBef>
                <a:spcPts val="560"/>
              </a:spcBef>
              <a:spcAft>
                <a:spcPts val="0"/>
              </a:spcAft>
              <a:buSzPts val="2800"/>
              <a:buNone/>
            </a:pPr>
            <a:r>
              <a:t/>
            </a:r>
            <a:endParaRPr/>
          </a:p>
        </p:txBody>
      </p:sp>
      <p:sp>
        <p:nvSpPr>
          <p:cNvPr id="841" name="Google Shape;841;p5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40">
                                            <p:txEl>
                                              <p:pRg end="12" st="1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sp>
        <p:nvSpPr>
          <p:cNvPr id="847" name="Google Shape;847;p58"/>
          <p:cNvSpPr txBox="1"/>
          <p:nvPr/>
        </p:nvSpPr>
        <p:spPr>
          <a:xfrm>
            <a:off x="3505200" y="3277612"/>
            <a:ext cx="5811206" cy="184665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D60093"/>
                </a:solidFill>
                <a:latin typeface="Arial"/>
                <a:ea typeface="Arial"/>
                <a:cs typeface="Arial"/>
                <a:sym typeface="Arial"/>
              </a:rPr>
              <a:t>Unassigned queries can only be assigned to A</a:t>
            </a:r>
            <a:r>
              <a:rPr b="1" baseline="-25000" lang="en-US" sz="1800">
                <a:solidFill>
                  <a:srgbClr val="D60093"/>
                </a:solidFill>
                <a:latin typeface="Arial"/>
                <a:ea typeface="Arial"/>
                <a:cs typeface="Arial"/>
                <a:sym typeface="Arial"/>
              </a:rPr>
              <a:t>2</a:t>
            </a:r>
            <a:endParaRPr/>
          </a:p>
          <a:p>
            <a:pPr indent="0" lvl="0" marL="0" marR="0" rtl="0" algn="l">
              <a:spcBef>
                <a:spcPts val="0"/>
              </a:spcBef>
              <a:spcAft>
                <a:spcPts val="0"/>
              </a:spcAft>
              <a:buNone/>
            </a:pPr>
            <a:r>
              <a:rPr lang="en-US" sz="1600">
                <a:solidFill>
                  <a:schemeClr val="dk1"/>
                </a:solidFill>
                <a:latin typeface="Arial"/>
                <a:ea typeface="Arial"/>
                <a:cs typeface="Arial"/>
                <a:sym typeface="Arial"/>
              </a:rPr>
              <a:t>(if we could assign to </a:t>
            </a:r>
            <a:r>
              <a:rPr b="1" lang="en-US" sz="1600">
                <a:solidFill>
                  <a:schemeClr val="dk1"/>
                </a:solidFill>
                <a:latin typeface="Arial"/>
                <a:ea typeface="Arial"/>
                <a:cs typeface="Arial"/>
                <a:sym typeface="Arial"/>
              </a:rPr>
              <a:t>A</a:t>
            </a:r>
            <a:r>
              <a:rPr b="1" baseline="-25000" lang="en-US" sz="1600">
                <a:solidFill>
                  <a:schemeClr val="dk1"/>
                </a:solidFill>
                <a:latin typeface="Arial"/>
                <a:ea typeface="Arial"/>
                <a:cs typeface="Arial"/>
                <a:sym typeface="Arial"/>
              </a:rPr>
              <a:t>1</a:t>
            </a:r>
            <a:r>
              <a:rPr lang="en-US" sz="1600">
                <a:solidFill>
                  <a:schemeClr val="dk1"/>
                </a:solidFill>
                <a:latin typeface="Arial"/>
                <a:ea typeface="Arial"/>
                <a:cs typeface="Arial"/>
                <a:sym typeface="Arial"/>
              </a:rPr>
              <a:t> we would, since we still have budget)</a:t>
            </a:r>
            <a:endParaRPr/>
          </a:p>
          <a:p>
            <a:pPr indent="0" lvl="0" marL="0" marR="0" rtl="0" algn="l">
              <a:spcBef>
                <a:spcPts val="0"/>
              </a:spcBef>
              <a:spcAft>
                <a:spcPts val="0"/>
              </a:spcAft>
              <a:buNone/>
            </a:pPr>
            <a:r>
              <a:rPr b="1" lang="en-US" sz="2000">
                <a:solidFill>
                  <a:srgbClr val="0000FF"/>
                </a:solidFill>
                <a:latin typeface="Arial"/>
                <a:ea typeface="Arial"/>
                <a:cs typeface="Arial"/>
                <a:sym typeface="Arial"/>
              </a:rPr>
              <a:t>Goal:</a:t>
            </a:r>
            <a:r>
              <a:rPr lang="en-US" sz="2000">
                <a:solidFill>
                  <a:schemeClr val="dk1"/>
                </a:solidFill>
                <a:latin typeface="Arial"/>
                <a:ea typeface="Arial"/>
                <a:cs typeface="Arial"/>
                <a:sym typeface="Arial"/>
              </a:rPr>
              <a:t> </a:t>
            </a:r>
            <a:r>
              <a:rPr lang="en-US" sz="2000">
                <a:solidFill>
                  <a:srgbClr val="0000FF"/>
                </a:solidFill>
                <a:latin typeface="Arial"/>
                <a:ea typeface="Arial"/>
                <a:cs typeface="Arial"/>
                <a:sym typeface="Arial"/>
              </a:rPr>
              <a:t>Show we have </a:t>
            </a:r>
            <a:r>
              <a:rPr b="1" lang="en-US" sz="2000">
                <a:solidFill>
                  <a:srgbClr val="0000FF"/>
                </a:solidFill>
                <a:latin typeface="Arial"/>
                <a:ea typeface="Arial"/>
                <a:cs typeface="Arial"/>
                <a:sym typeface="Arial"/>
              </a:rPr>
              <a:t>y ≥ x</a:t>
            </a:r>
            <a:endParaRPr/>
          </a:p>
          <a:p>
            <a:pPr indent="0" lvl="0" marL="0" marR="0" rtl="0" algn="l">
              <a:spcBef>
                <a:spcPts val="0"/>
              </a:spcBef>
              <a:spcAft>
                <a:spcPts val="0"/>
              </a:spcAft>
              <a:buNone/>
            </a:pPr>
            <a:r>
              <a:rPr b="1" lang="en-US" sz="2000">
                <a:solidFill>
                  <a:schemeClr val="dk1"/>
                </a:solidFill>
                <a:latin typeface="Arial"/>
                <a:ea typeface="Arial"/>
                <a:cs typeface="Arial"/>
                <a:sym typeface="Arial"/>
              </a:rPr>
              <a:t>  Case 1)</a:t>
            </a:r>
            <a:r>
              <a:rPr lang="en-US" sz="2000">
                <a:solidFill>
                  <a:schemeClr val="dk1"/>
                </a:solidFill>
                <a:latin typeface="Arial"/>
                <a:ea typeface="Arial"/>
                <a:cs typeface="Arial"/>
                <a:sym typeface="Arial"/>
              </a:rPr>
              <a:t> ≤ ½ of </a:t>
            </a:r>
            <a:r>
              <a:rPr b="1" lang="en-US" sz="2000">
                <a:solidFill>
                  <a:schemeClr val="dk1"/>
                </a:solidFill>
                <a:latin typeface="Arial"/>
                <a:ea typeface="Arial"/>
                <a:cs typeface="Arial"/>
                <a:sym typeface="Arial"/>
              </a:rPr>
              <a:t>A</a:t>
            </a:r>
            <a:r>
              <a:rPr b="1" baseline="-25000" lang="en-US" sz="2000">
                <a:solidFill>
                  <a:schemeClr val="dk1"/>
                </a:solidFill>
                <a:latin typeface="Arial"/>
                <a:ea typeface="Arial"/>
                <a:cs typeface="Arial"/>
                <a:sym typeface="Arial"/>
              </a:rPr>
              <a:t>1</a:t>
            </a:r>
            <a:r>
              <a:rPr lang="en-US" sz="2000">
                <a:solidFill>
                  <a:schemeClr val="dk1"/>
                </a:solidFill>
                <a:latin typeface="Arial"/>
                <a:ea typeface="Arial"/>
                <a:cs typeface="Arial"/>
                <a:sym typeface="Arial"/>
              </a:rPr>
              <a:t>’s queries got assigned to </a:t>
            </a:r>
            <a:r>
              <a:rPr b="1" lang="en-US" sz="2000">
                <a:solidFill>
                  <a:schemeClr val="dk1"/>
                </a:solidFill>
                <a:latin typeface="Arial"/>
                <a:ea typeface="Arial"/>
                <a:cs typeface="Arial"/>
                <a:sym typeface="Arial"/>
              </a:rPr>
              <a:t>A</a:t>
            </a:r>
            <a:r>
              <a:rPr b="1" baseline="-25000" lang="en-US" sz="2000">
                <a:solidFill>
                  <a:schemeClr val="dk1"/>
                </a:solidFill>
                <a:latin typeface="Arial"/>
                <a:ea typeface="Arial"/>
                <a:cs typeface="Arial"/>
                <a:sym typeface="Arial"/>
              </a:rPr>
              <a:t>2</a:t>
            </a:r>
            <a:r>
              <a:rPr lang="en-US" sz="2000">
                <a:solidFill>
                  <a:schemeClr val="dk1"/>
                </a:solidFill>
                <a:latin typeface="Arial"/>
                <a:ea typeface="Arial"/>
                <a:cs typeface="Arial"/>
                <a:sym typeface="Arial"/>
              </a:rPr>
              <a:t> </a:t>
            </a:r>
            <a:br>
              <a:rPr lang="en-US" sz="2000">
                <a:solidFill>
                  <a:schemeClr val="dk1"/>
                </a:solidFill>
                <a:latin typeface="Arial"/>
                <a:ea typeface="Arial"/>
                <a:cs typeface="Arial"/>
                <a:sym typeface="Arial"/>
              </a:rPr>
            </a:br>
            <a:r>
              <a:rPr lang="en-US" sz="2000">
                <a:solidFill>
                  <a:schemeClr val="dk1"/>
                </a:solidFill>
                <a:latin typeface="Arial"/>
                <a:ea typeface="Arial"/>
                <a:cs typeface="Arial"/>
                <a:sym typeface="Arial"/>
              </a:rPr>
              <a:t>	then y &gt;= B/2, so y &gt;= x</a:t>
            </a:r>
            <a:r>
              <a:rPr b="1" i="1" lang="en-US" sz="2000">
                <a:solidFill>
                  <a:schemeClr val="dk1"/>
                </a:solidFill>
                <a:latin typeface="Cambria Math"/>
                <a:ea typeface="Cambria Math"/>
                <a:cs typeface="Cambria Math"/>
                <a:sym typeface="Cambria Math"/>
              </a:rPr>
              <a:t> </a:t>
            </a:r>
            <a:r>
              <a:rPr lang="en-US" sz="2000">
                <a:solidFill>
                  <a:schemeClr val="dk1"/>
                </a:solidFill>
                <a:latin typeface="Arial"/>
                <a:ea typeface="Arial"/>
                <a:cs typeface="Arial"/>
                <a:sym typeface="Arial"/>
              </a:rPr>
              <a:t>(y+x = B)</a:t>
            </a:r>
            <a:endParaRPr/>
          </a:p>
          <a:p>
            <a:pPr indent="0" lvl="0" marL="0" marR="0" rtl="0" algn="l">
              <a:spcBef>
                <a:spcPts val="0"/>
              </a:spcBef>
              <a:spcAft>
                <a:spcPts val="0"/>
              </a:spcAft>
              <a:buNone/>
            </a:pPr>
            <a:r>
              <a:rPr b="1" lang="en-US" sz="2000">
                <a:solidFill>
                  <a:schemeClr val="dk1"/>
                </a:solidFill>
                <a:latin typeface="Arial"/>
                <a:ea typeface="Arial"/>
                <a:cs typeface="Arial"/>
                <a:sym typeface="Arial"/>
              </a:rPr>
              <a:t>  </a:t>
            </a:r>
            <a:endParaRPr b="1" sz="2000">
              <a:solidFill>
                <a:srgbClr val="D60093"/>
              </a:solidFill>
              <a:latin typeface="Arial"/>
              <a:ea typeface="Arial"/>
              <a:cs typeface="Arial"/>
              <a:sym typeface="Arial"/>
            </a:endParaRPr>
          </a:p>
        </p:txBody>
      </p:sp>
      <p:sp>
        <p:nvSpPr>
          <p:cNvPr id="848" name="Google Shape;848;p58"/>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Analyzing  Balance</a:t>
            </a:r>
            <a:endParaRPr/>
          </a:p>
        </p:txBody>
      </p:sp>
      <p:sp>
        <p:nvSpPr>
          <p:cNvPr id="849" name="Google Shape;849;p5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pSp>
        <p:nvGrpSpPr>
          <p:cNvPr id="850" name="Google Shape;850;p58"/>
          <p:cNvGrpSpPr/>
          <p:nvPr/>
        </p:nvGrpSpPr>
        <p:grpSpPr>
          <a:xfrm>
            <a:off x="441885" y="1219200"/>
            <a:ext cx="2033028" cy="1695451"/>
            <a:chOff x="278" y="1008"/>
            <a:chExt cx="1281" cy="1068"/>
          </a:xfrm>
        </p:grpSpPr>
        <p:sp>
          <p:nvSpPr>
            <p:cNvPr id="851" name="Google Shape;851;p58"/>
            <p:cNvSpPr/>
            <p:nvPr/>
          </p:nvSpPr>
          <p:spPr>
            <a:xfrm>
              <a:off x="432" y="1008"/>
              <a:ext cx="288" cy="768"/>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sp>
          <p:nvSpPr>
            <p:cNvPr id="852" name="Google Shape;852;p58"/>
            <p:cNvSpPr/>
            <p:nvPr/>
          </p:nvSpPr>
          <p:spPr>
            <a:xfrm>
              <a:off x="912" y="1008"/>
              <a:ext cx="288" cy="768"/>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sp>
          <p:nvSpPr>
            <p:cNvPr id="853" name="Google Shape;853;p58"/>
            <p:cNvSpPr txBox="1"/>
            <p:nvPr/>
          </p:nvSpPr>
          <p:spPr>
            <a:xfrm>
              <a:off x="278" y="1776"/>
              <a:ext cx="600" cy="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A</a:t>
              </a:r>
              <a:r>
                <a:rPr baseline="-25000" i="1" lang="en-US" sz="2400">
                  <a:solidFill>
                    <a:schemeClr val="dk1"/>
                  </a:solidFill>
                  <a:latin typeface="Arial"/>
                  <a:ea typeface="Arial"/>
                  <a:cs typeface="Arial"/>
                  <a:sym typeface="Arial"/>
                </a:rPr>
                <a:t>1</a:t>
              </a:r>
              <a:endParaRPr/>
            </a:p>
          </p:txBody>
        </p:sp>
        <p:sp>
          <p:nvSpPr>
            <p:cNvPr id="854" name="Google Shape;854;p58"/>
            <p:cNvSpPr txBox="1"/>
            <p:nvPr/>
          </p:nvSpPr>
          <p:spPr>
            <a:xfrm>
              <a:off x="925" y="1776"/>
              <a:ext cx="600" cy="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A</a:t>
              </a:r>
              <a:r>
                <a:rPr baseline="-25000" i="1" lang="en-US" sz="2400">
                  <a:solidFill>
                    <a:schemeClr val="dk1"/>
                  </a:solidFill>
                  <a:latin typeface="Arial"/>
                  <a:ea typeface="Arial"/>
                  <a:cs typeface="Arial"/>
                  <a:sym typeface="Arial"/>
                </a:rPr>
                <a:t>2</a:t>
              </a:r>
              <a:endParaRPr/>
            </a:p>
          </p:txBody>
        </p:sp>
        <p:cxnSp>
          <p:nvCxnSpPr>
            <p:cNvPr id="855" name="Google Shape;855;p58"/>
            <p:cNvCxnSpPr/>
            <p:nvPr/>
          </p:nvCxnSpPr>
          <p:spPr>
            <a:xfrm>
              <a:off x="1344" y="1008"/>
              <a:ext cx="0" cy="768"/>
            </a:xfrm>
            <a:prstGeom prst="straightConnector1">
              <a:avLst/>
            </a:prstGeom>
            <a:noFill/>
            <a:ln cap="flat" cmpd="sng" w="9525">
              <a:solidFill>
                <a:schemeClr val="dk1"/>
              </a:solidFill>
              <a:prstDash val="solid"/>
              <a:round/>
              <a:headEnd len="med" w="med" type="stealth"/>
              <a:tailEnd len="med" w="med" type="stealth"/>
            </a:ln>
          </p:spPr>
        </p:cxnSp>
        <p:sp>
          <p:nvSpPr>
            <p:cNvPr id="856" name="Google Shape;856;p58"/>
            <p:cNvSpPr txBox="1"/>
            <p:nvPr/>
          </p:nvSpPr>
          <p:spPr>
            <a:xfrm>
              <a:off x="1344" y="1220"/>
              <a:ext cx="215" cy="2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B</a:t>
              </a:r>
              <a:endParaRPr/>
            </a:p>
          </p:txBody>
        </p:sp>
      </p:grpSp>
      <p:grpSp>
        <p:nvGrpSpPr>
          <p:cNvPr id="857" name="Google Shape;857;p58"/>
          <p:cNvGrpSpPr/>
          <p:nvPr/>
        </p:nvGrpSpPr>
        <p:grpSpPr>
          <a:xfrm>
            <a:off x="457200" y="2971800"/>
            <a:ext cx="2794000" cy="1695451"/>
            <a:chOff x="279" y="2496"/>
            <a:chExt cx="1760" cy="1068"/>
          </a:xfrm>
        </p:grpSpPr>
        <p:sp>
          <p:nvSpPr>
            <p:cNvPr id="858" name="Google Shape;858;p58"/>
            <p:cNvSpPr/>
            <p:nvPr/>
          </p:nvSpPr>
          <p:spPr>
            <a:xfrm>
              <a:off x="480" y="2544"/>
              <a:ext cx="288" cy="288"/>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sp>
          <p:nvSpPr>
            <p:cNvPr id="859" name="Google Shape;859;p58"/>
            <p:cNvSpPr/>
            <p:nvPr/>
          </p:nvSpPr>
          <p:spPr>
            <a:xfrm>
              <a:off x="480" y="2832"/>
              <a:ext cx="288" cy="432"/>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sp>
          <p:nvSpPr>
            <p:cNvPr id="860" name="Google Shape;860;p58"/>
            <p:cNvSpPr/>
            <p:nvPr/>
          </p:nvSpPr>
          <p:spPr>
            <a:xfrm>
              <a:off x="864" y="2976"/>
              <a:ext cx="288" cy="288"/>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sp>
          <p:nvSpPr>
            <p:cNvPr id="861" name="Google Shape;861;p58"/>
            <p:cNvSpPr/>
            <p:nvPr/>
          </p:nvSpPr>
          <p:spPr>
            <a:xfrm>
              <a:off x="864" y="2544"/>
              <a:ext cx="288" cy="432"/>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sp>
          <p:nvSpPr>
            <p:cNvPr id="862" name="Google Shape;862;p58"/>
            <p:cNvSpPr/>
            <p:nvPr/>
          </p:nvSpPr>
          <p:spPr>
            <a:xfrm>
              <a:off x="1248" y="2976"/>
              <a:ext cx="288" cy="288"/>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cxnSp>
          <p:nvCxnSpPr>
            <p:cNvPr id="863" name="Google Shape;863;p58"/>
            <p:cNvCxnSpPr/>
            <p:nvPr/>
          </p:nvCxnSpPr>
          <p:spPr>
            <a:xfrm>
              <a:off x="1632" y="2976"/>
              <a:ext cx="0" cy="288"/>
            </a:xfrm>
            <a:prstGeom prst="straightConnector1">
              <a:avLst/>
            </a:prstGeom>
            <a:noFill/>
            <a:ln cap="flat" cmpd="sng" w="9525">
              <a:solidFill>
                <a:schemeClr val="dk1"/>
              </a:solidFill>
              <a:prstDash val="solid"/>
              <a:round/>
              <a:headEnd len="med" w="med" type="stealth"/>
              <a:tailEnd len="med" w="med" type="stealth"/>
            </a:ln>
          </p:spPr>
        </p:cxnSp>
        <p:sp>
          <p:nvSpPr>
            <p:cNvPr id="864" name="Google Shape;864;p58"/>
            <p:cNvSpPr txBox="1"/>
            <p:nvPr/>
          </p:nvSpPr>
          <p:spPr>
            <a:xfrm>
              <a:off x="1632" y="2996"/>
              <a:ext cx="189"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x</a:t>
              </a:r>
              <a:endParaRPr/>
            </a:p>
          </p:txBody>
        </p:sp>
        <p:cxnSp>
          <p:nvCxnSpPr>
            <p:cNvPr id="865" name="Google Shape;865;p58"/>
            <p:cNvCxnSpPr/>
            <p:nvPr/>
          </p:nvCxnSpPr>
          <p:spPr>
            <a:xfrm>
              <a:off x="279" y="2832"/>
              <a:ext cx="9" cy="432"/>
            </a:xfrm>
            <a:prstGeom prst="straightConnector1">
              <a:avLst/>
            </a:prstGeom>
            <a:noFill/>
            <a:ln cap="flat" cmpd="sng" w="9525">
              <a:solidFill>
                <a:schemeClr val="dk1"/>
              </a:solidFill>
              <a:prstDash val="solid"/>
              <a:round/>
              <a:headEnd len="med" w="med" type="stealth"/>
              <a:tailEnd len="med" w="med" type="stealth"/>
            </a:ln>
          </p:spPr>
        </p:cxnSp>
        <p:sp>
          <p:nvSpPr>
            <p:cNvPr id="866" name="Google Shape;866;p58"/>
            <p:cNvSpPr txBox="1"/>
            <p:nvPr/>
          </p:nvSpPr>
          <p:spPr>
            <a:xfrm>
              <a:off x="288" y="2948"/>
              <a:ext cx="189"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y</a:t>
              </a:r>
              <a:endParaRPr/>
            </a:p>
          </p:txBody>
        </p:sp>
        <p:cxnSp>
          <p:nvCxnSpPr>
            <p:cNvPr id="867" name="Google Shape;867;p58"/>
            <p:cNvCxnSpPr/>
            <p:nvPr/>
          </p:nvCxnSpPr>
          <p:spPr>
            <a:xfrm>
              <a:off x="1824" y="2496"/>
              <a:ext cx="0" cy="768"/>
            </a:xfrm>
            <a:prstGeom prst="straightConnector1">
              <a:avLst/>
            </a:prstGeom>
            <a:noFill/>
            <a:ln cap="flat" cmpd="sng" w="9525">
              <a:solidFill>
                <a:schemeClr val="dk1"/>
              </a:solidFill>
              <a:prstDash val="solid"/>
              <a:round/>
              <a:headEnd len="med" w="med" type="stealth"/>
              <a:tailEnd len="med" w="med" type="stealth"/>
            </a:ln>
          </p:spPr>
        </p:cxnSp>
        <p:sp>
          <p:nvSpPr>
            <p:cNvPr id="868" name="Google Shape;868;p58"/>
            <p:cNvSpPr txBox="1"/>
            <p:nvPr/>
          </p:nvSpPr>
          <p:spPr>
            <a:xfrm>
              <a:off x="1824" y="2708"/>
              <a:ext cx="215" cy="2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B</a:t>
              </a:r>
              <a:endParaRPr/>
            </a:p>
          </p:txBody>
        </p:sp>
        <p:sp>
          <p:nvSpPr>
            <p:cNvPr id="869" name="Google Shape;869;p58"/>
            <p:cNvSpPr txBox="1"/>
            <p:nvPr/>
          </p:nvSpPr>
          <p:spPr>
            <a:xfrm>
              <a:off x="364" y="3264"/>
              <a:ext cx="600" cy="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A</a:t>
              </a:r>
              <a:r>
                <a:rPr baseline="-25000" i="1" lang="en-US" sz="2400">
                  <a:solidFill>
                    <a:schemeClr val="dk1"/>
                  </a:solidFill>
                  <a:latin typeface="Arial"/>
                  <a:ea typeface="Arial"/>
                  <a:cs typeface="Arial"/>
                  <a:sym typeface="Arial"/>
                </a:rPr>
                <a:t>1</a:t>
              </a:r>
              <a:endParaRPr/>
            </a:p>
          </p:txBody>
        </p:sp>
        <p:sp>
          <p:nvSpPr>
            <p:cNvPr id="870" name="Google Shape;870;p58"/>
            <p:cNvSpPr txBox="1"/>
            <p:nvPr/>
          </p:nvSpPr>
          <p:spPr>
            <a:xfrm>
              <a:off x="640" y="3264"/>
              <a:ext cx="600" cy="30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i="1" lang="en-US" sz="2400">
                  <a:solidFill>
                    <a:schemeClr val="dk1"/>
                  </a:solidFill>
                  <a:latin typeface="Arial"/>
                  <a:ea typeface="Arial"/>
                  <a:cs typeface="Arial"/>
                  <a:sym typeface="Arial"/>
                </a:rPr>
                <a:t>A</a:t>
              </a:r>
              <a:r>
                <a:rPr baseline="-25000" i="1" lang="en-US" sz="2400">
                  <a:solidFill>
                    <a:schemeClr val="dk1"/>
                  </a:solidFill>
                  <a:latin typeface="Arial"/>
                  <a:ea typeface="Arial"/>
                  <a:cs typeface="Arial"/>
                  <a:sym typeface="Arial"/>
                </a:rPr>
                <a:t>2</a:t>
              </a:r>
              <a:endParaRPr/>
            </a:p>
          </p:txBody>
        </p:sp>
        <p:cxnSp>
          <p:nvCxnSpPr>
            <p:cNvPr id="871" name="Google Shape;871;p58"/>
            <p:cNvCxnSpPr/>
            <p:nvPr/>
          </p:nvCxnSpPr>
          <p:spPr>
            <a:xfrm>
              <a:off x="279" y="2544"/>
              <a:ext cx="0" cy="288"/>
            </a:xfrm>
            <a:prstGeom prst="straightConnector1">
              <a:avLst/>
            </a:prstGeom>
            <a:noFill/>
            <a:ln cap="flat" cmpd="sng" w="9525">
              <a:solidFill>
                <a:schemeClr val="dk1"/>
              </a:solidFill>
              <a:prstDash val="solid"/>
              <a:round/>
              <a:headEnd len="med" w="med" type="stealth"/>
              <a:tailEnd len="med" w="med" type="stealth"/>
            </a:ln>
          </p:spPr>
        </p:cxnSp>
        <p:sp>
          <p:nvSpPr>
            <p:cNvPr id="872" name="Google Shape;872;p58"/>
            <p:cNvSpPr txBox="1"/>
            <p:nvPr/>
          </p:nvSpPr>
          <p:spPr>
            <a:xfrm>
              <a:off x="279" y="2564"/>
              <a:ext cx="189"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x</a:t>
              </a:r>
              <a:endParaRPr/>
            </a:p>
          </p:txBody>
        </p:sp>
      </p:grpSp>
      <p:sp>
        <p:nvSpPr>
          <p:cNvPr id="873" name="Google Shape;873;p58"/>
          <p:cNvSpPr txBox="1"/>
          <p:nvPr/>
        </p:nvSpPr>
        <p:spPr>
          <a:xfrm>
            <a:off x="3505200" y="2133600"/>
            <a:ext cx="5498621" cy="116955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Arial"/>
                <a:ea typeface="Arial"/>
                <a:cs typeface="Arial"/>
                <a:sym typeface="Arial"/>
              </a:rPr>
              <a:t>Optimal revenue = </a:t>
            </a:r>
            <a:r>
              <a:rPr b="1" lang="en-US" sz="2000">
                <a:solidFill>
                  <a:schemeClr val="dk1"/>
                </a:solidFill>
                <a:latin typeface="Arial"/>
                <a:ea typeface="Arial"/>
                <a:cs typeface="Arial"/>
                <a:sym typeface="Arial"/>
              </a:rPr>
              <a:t>2B</a:t>
            </a:r>
            <a:endParaRPr/>
          </a:p>
          <a:p>
            <a:pPr indent="0" lvl="0" marL="0" marR="0" rtl="0" algn="l">
              <a:spcBef>
                <a:spcPts val="0"/>
              </a:spcBef>
              <a:spcAft>
                <a:spcPts val="0"/>
              </a:spcAft>
              <a:buNone/>
            </a:pPr>
            <a:r>
              <a:t/>
            </a:r>
            <a:endParaRPr b="1" sz="1000">
              <a:solidFill>
                <a:schemeClr val="dk1"/>
              </a:solidFill>
              <a:latin typeface="Arial"/>
              <a:ea typeface="Arial"/>
              <a:cs typeface="Arial"/>
              <a:sym typeface="Arial"/>
            </a:endParaRPr>
          </a:p>
          <a:p>
            <a:pPr indent="0" lvl="0" marL="0" marR="0" rtl="0" algn="l">
              <a:spcBef>
                <a:spcPts val="0"/>
              </a:spcBef>
              <a:spcAft>
                <a:spcPts val="0"/>
              </a:spcAft>
              <a:buNone/>
            </a:pPr>
            <a:r>
              <a:rPr b="1" lang="en-US" sz="2000">
                <a:solidFill>
                  <a:srgbClr val="D60093"/>
                </a:solidFill>
                <a:latin typeface="Arial"/>
                <a:ea typeface="Arial"/>
                <a:cs typeface="Arial"/>
                <a:sym typeface="Arial"/>
              </a:rPr>
              <a:t>Balance Algorithm:</a:t>
            </a:r>
            <a:endParaRPr/>
          </a:p>
          <a:p>
            <a:pPr indent="0" lvl="0" marL="0" marR="0" rtl="0" algn="l">
              <a:spcBef>
                <a:spcPts val="0"/>
              </a:spcBef>
              <a:spcAft>
                <a:spcPts val="0"/>
              </a:spcAft>
              <a:buNone/>
            </a:pPr>
            <a:r>
              <a:rPr lang="en-US" sz="2000">
                <a:solidFill>
                  <a:schemeClr val="dk1"/>
                </a:solidFill>
                <a:latin typeface="Arial"/>
                <a:ea typeface="Arial"/>
                <a:cs typeface="Arial"/>
                <a:sym typeface="Arial"/>
              </a:rPr>
              <a:t>Assume Balance gives revenue </a:t>
            </a:r>
            <a:r>
              <a:rPr b="1" lang="en-US" sz="2000">
                <a:solidFill>
                  <a:schemeClr val="dk1"/>
                </a:solidFill>
                <a:latin typeface="Arial"/>
                <a:ea typeface="Arial"/>
                <a:cs typeface="Arial"/>
                <a:sym typeface="Arial"/>
              </a:rPr>
              <a:t>= 2B-x or B+y</a:t>
            </a:r>
            <a:endParaRPr b="1" sz="2000">
              <a:solidFill>
                <a:schemeClr val="dk1"/>
              </a:solidFill>
              <a:latin typeface="Arial"/>
              <a:ea typeface="Arial"/>
              <a:cs typeface="Arial"/>
              <a:sym typeface="Arial"/>
            </a:endParaRPr>
          </a:p>
        </p:txBody>
      </p:sp>
      <p:sp>
        <p:nvSpPr>
          <p:cNvPr id="874" name="Google Shape;874;p58"/>
          <p:cNvSpPr/>
          <p:nvPr/>
        </p:nvSpPr>
        <p:spPr>
          <a:xfrm>
            <a:off x="3124200" y="1295400"/>
            <a:ext cx="228600" cy="228600"/>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875" name="Google Shape;875;p58"/>
          <p:cNvSpPr/>
          <p:nvPr/>
        </p:nvSpPr>
        <p:spPr>
          <a:xfrm>
            <a:off x="3124200" y="1828800"/>
            <a:ext cx="228600" cy="228600"/>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876" name="Google Shape;876;p58"/>
          <p:cNvSpPr txBox="1"/>
          <p:nvPr/>
        </p:nvSpPr>
        <p:spPr>
          <a:xfrm>
            <a:off x="3352800" y="1219200"/>
            <a:ext cx="536942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Arial"/>
                <a:ea typeface="Arial"/>
                <a:cs typeface="Arial"/>
                <a:sym typeface="Arial"/>
              </a:rPr>
              <a:t>Queries allocated to </a:t>
            </a:r>
            <a:r>
              <a:rPr b="1" i="1" lang="en-US" sz="2000">
                <a:solidFill>
                  <a:schemeClr val="dk1"/>
                </a:solidFill>
                <a:latin typeface="Arial"/>
                <a:ea typeface="Arial"/>
                <a:cs typeface="Arial"/>
                <a:sym typeface="Arial"/>
              </a:rPr>
              <a:t>A</a:t>
            </a:r>
            <a:r>
              <a:rPr b="1" baseline="-25000" i="1" lang="en-US" sz="2000">
                <a:solidFill>
                  <a:schemeClr val="dk1"/>
                </a:solidFill>
                <a:latin typeface="Arial"/>
                <a:ea typeface="Arial"/>
                <a:cs typeface="Arial"/>
                <a:sym typeface="Arial"/>
              </a:rPr>
              <a:t>1</a:t>
            </a:r>
            <a:r>
              <a:rPr lang="en-US" sz="2000">
                <a:solidFill>
                  <a:schemeClr val="dk1"/>
                </a:solidFill>
                <a:latin typeface="Arial"/>
                <a:ea typeface="Arial"/>
                <a:cs typeface="Arial"/>
                <a:sym typeface="Arial"/>
              </a:rPr>
              <a:t> in the optimal solution</a:t>
            </a:r>
            <a:endParaRPr/>
          </a:p>
        </p:txBody>
      </p:sp>
      <p:sp>
        <p:nvSpPr>
          <p:cNvPr id="877" name="Google Shape;877;p58"/>
          <p:cNvSpPr txBox="1"/>
          <p:nvPr/>
        </p:nvSpPr>
        <p:spPr>
          <a:xfrm>
            <a:off x="3352800" y="1752600"/>
            <a:ext cx="536942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Arial"/>
                <a:ea typeface="Arial"/>
                <a:cs typeface="Arial"/>
                <a:sym typeface="Arial"/>
              </a:rPr>
              <a:t>Queries allocated to </a:t>
            </a:r>
            <a:r>
              <a:rPr b="1" i="1" lang="en-US" sz="2000">
                <a:solidFill>
                  <a:schemeClr val="dk1"/>
                </a:solidFill>
                <a:latin typeface="Arial"/>
                <a:ea typeface="Arial"/>
                <a:cs typeface="Arial"/>
                <a:sym typeface="Arial"/>
              </a:rPr>
              <a:t>A</a:t>
            </a:r>
            <a:r>
              <a:rPr b="1" baseline="-25000" i="1" lang="en-US" sz="2000">
                <a:solidFill>
                  <a:schemeClr val="dk1"/>
                </a:solidFill>
                <a:latin typeface="Arial"/>
                <a:ea typeface="Arial"/>
                <a:cs typeface="Arial"/>
                <a:sym typeface="Arial"/>
              </a:rPr>
              <a:t>2</a:t>
            </a:r>
            <a:r>
              <a:rPr lang="en-US" sz="2000">
                <a:solidFill>
                  <a:schemeClr val="dk1"/>
                </a:solidFill>
                <a:latin typeface="Arial"/>
                <a:ea typeface="Arial"/>
                <a:cs typeface="Arial"/>
                <a:sym typeface="Arial"/>
              </a:rPr>
              <a:t> in the optimal solution</a:t>
            </a:r>
            <a:endParaRPr/>
          </a:p>
        </p:txBody>
      </p:sp>
      <p:sp>
        <p:nvSpPr>
          <p:cNvPr id="878" name="Google Shape;878;p58"/>
          <p:cNvSpPr txBox="1"/>
          <p:nvPr/>
        </p:nvSpPr>
        <p:spPr>
          <a:xfrm>
            <a:off x="1852941" y="4191000"/>
            <a:ext cx="740833" cy="7078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000">
                <a:solidFill>
                  <a:schemeClr val="dk1"/>
                </a:solidFill>
                <a:latin typeface="Arial"/>
                <a:ea typeface="Arial"/>
                <a:cs typeface="Arial"/>
                <a:sym typeface="Arial"/>
              </a:rPr>
              <a:t>Not </a:t>
            </a:r>
            <a:br>
              <a:rPr lang="en-US" sz="2000">
                <a:solidFill>
                  <a:schemeClr val="dk1"/>
                </a:solidFill>
                <a:latin typeface="Arial"/>
                <a:ea typeface="Arial"/>
                <a:cs typeface="Arial"/>
                <a:sym typeface="Arial"/>
              </a:rPr>
            </a:br>
            <a:r>
              <a:rPr lang="en-US" sz="2000">
                <a:solidFill>
                  <a:schemeClr val="dk1"/>
                </a:solidFill>
                <a:latin typeface="Arial"/>
                <a:ea typeface="Arial"/>
                <a:cs typeface="Arial"/>
                <a:sym typeface="Arial"/>
              </a:rPr>
              <a:t>used</a:t>
            </a:r>
            <a:endParaRPr baseline="-25000" sz="2000">
              <a:solidFill>
                <a:schemeClr val="dk1"/>
              </a:solidFill>
              <a:latin typeface="Arial"/>
              <a:ea typeface="Arial"/>
              <a:cs typeface="Arial"/>
              <a:sym typeface="Arial"/>
            </a:endParaRPr>
          </a:p>
        </p:txBody>
      </p:sp>
      <p:cxnSp>
        <p:nvCxnSpPr>
          <p:cNvPr id="879" name="Google Shape;879;p58"/>
          <p:cNvCxnSpPr/>
          <p:nvPr/>
        </p:nvCxnSpPr>
        <p:spPr>
          <a:xfrm flipH="1" rot="5400000">
            <a:off x="3087651" y="3734400"/>
            <a:ext cx="882600" cy="640200"/>
          </a:xfrm>
          <a:prstGeom prst="bentConnector3">
            <a:avLst>
              <a:gd fmla="val 0" name="adj1"/>
            </a:avLst>
          </a:prstGeom>
          <a:noFill/>
          <a:ln cap="flat" cmpd="sng" w="28575">
            <a:solidFill>
              <a:srgbClr val="008000"/>
            </a:solidFill>
            <a:prstDash val="solid"/>
            <a:round/>
            <a:headEnd len="sm" w="sm" type="none"/>
            <a:tailEnd len="med" w="med" type="stealth"/>
          </a:ln>
        </p:spPr>
      </p:cxnSp>
      <p:sp>
        <p:nvSpPr>
          <p:cNvPr id="880" name="Google Shape;880;p58"/>
          <p:cNvSpPr/>
          <p:nvPr/>
        </p:nvSpPr>
        <p:spPr>
          <a:xfrm>
            <a:off x="377466" y="5346714"/>
            <a:ext cx="385358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rgbClr val="008000"/>
                </a:solidFill>
                <a:latin typeface="Arial"/>
                <a:ea typeface="Arial"/>
                <a:cs typeface="Arial"/>
                <a:sym typeface="Arial"/>
              </a:rPr>
              <a:t>BALANCE exhausts </a:t>
            </a:r>
            <a:r>
              <a:rPr i="1" lang="en-US" sz="2000">
                <a:solidFill>
                  <a:srgbClr val="008000"/>
                </a:solidFill>
                <a:latin typeface="Arial"/>
                <a:ea typeface="Arial"/>
                <a:cs typeface="Arial"/>
                <a:sym typeface="Arial"/>
              </a:rPr>
              <a:t>A</a:t>
            </a:r>
            <a:r>
              <a:rPr baseline="-25000" i="1" lang="en-US" sz="2000">
                <a:solidFill>
                  <a:srgbClr val="008000"/>
                </a:solidFill>
                <a:latin typeface="Arial"/>
                <a:ea typeface="Arial"/>
                <a:cs typeface="Arial"/>
                <a:sym typeface="Arial"/>
              </a:rPr>
              <a:t>2</a:t>
            </a:r>
            <a:r>
              <a:rPr lang="en-US" sz="2000">
                <a:solidFill>
                  <a:srgbClr val="008000"/>
                </a:solidFill>
                <a:latin typeface="Arial"/>
                <a:ea typeface="Arial"/>
                <a:cs typeface="Arial"/>
                <a:sym typeface="Arial"/>
              </a:rPr>
              <a:t>’s budget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7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5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7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7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84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5" name="Shape 885"/>
        <p:cNvGrpSpPr/>
        <p:nvPr/>
      </p:nvGrpSpPr>
      <p:grpSpPr>
        <a:xfrm>
          <a:off x="0" y="0"/>
          <a:ext cx="0" cy="0"/>
          <a:chOff x="0" y="0"/>
          <a:chExt cx="0" cy="0"/>
        </a:xfrm>
      </p:grpSpPr>
      <p:sp>
        <p:nvSpPr>
          <p:cNvPr id="886" name="Google Shape;886;p59"/>
          <p:cNvSpPr txBox="1"/>
          <p:nvPr/>
        </p:nvSpPr>
        <p:spPr>
          <a:xfrm>
            <a:off x="140178" y="3284642"/>
            <a:ext cx="8775215" cy="313932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1800">
                <a:solidFill>
                  <a:srgbClr val="D60093"/>
                </a:solidFill>
                <a:latin typeface="Arial"/>
                <a:ea typeface="Arial"/>
                <a:cs typeface="Arial"/>
                <a:sym typeface="Arial"/>
              </a:rPr>
              <a:t>Unassigned queries can only be assigned to A</a:t>
            </a:r>
            <a:r>
              <a:rPr b="1" baseline="-25000" lang="en-US" sz="1800">
                <a:solidFill>
                  <a:srgbClr val="D60093"/>
                </a:solidFill>
                <a:latin typeface="Arial"/>
                <a:ea typeface="Arial"/>
                <a:cs typeface="Arial"/>
                <a:sym typeface="Arial"/>
              </a:rPr>
              <a:t>2</a:t>
            </a:r>
            <a:endParaRPr/>
          </a:p>
          <a:p>
            <a:pPr indent="0" lvl="0" marL="0" marR="0" rtl="0" algn="l">
              <a:spcBef>
                <a:spcPts val="0"/>
              </a:spcBef>
              <a:spcAft>
                <a:spcPts val="0"/>
              </a:spcAft>
              <a:buNone/>
            </a:pPr>
            <a:r>
              <a:rPr b="1" lang="en-US" sz="2000">
                <a:solidFill>
                  <a:srgbClr val="0000FF"/>
                </a:solidFill>
                <a:latin typeface="Arial"/>
                <a:ea typeface="Arial"/>
                <a:cs typeface="Arial"/>
                <a:sym typeface="Arial"/>
              </a:rPr>
              <a:t>Goal:</a:t>
            </a:r>
            <a:r>
              <a:rPr lang="en-US" sz="2000">
                <a:solidFill>
                  <a:schemeClr val="dk1"/>
                </a:solidFill>
                <a:latin typeface="Arial"/>
                <a:ea typeface="Arial"/>
                <a:cs typeface="Arial"/>
                <a:sym typeface="Arial"/>
              </a:rPr>
              <a:t> </a:t>
            </a:r>
            <a:r>
              <a:rPr lang="en-US" sz="2000">
                <a:solidFill>
                  <a:srgbClr val="0000FF"/>
                </a:solidFill>
                <a:latin typeface="Arial"/>
                <a:ea typeface="Arial"/>
                <a:cs typeface="Arial"/>
                <a:sym typeface="Arial"/>
              </a:rPr>
              <a:t>Show we have </a:t>
            </a:r>
            <a:r>
              <a:rPr b="1" lang="en-US" sz="2000">
                <a:solidFill>
                  <a:srgbClr val="0000FF"/>
                </a:solidFill>
                <a:latin typeface="Arial"/>
                <a:ea typeface="Arial"/>
                <a:cs typeface="Arial"/>
                <a:sym typeface="Arial"/>
              </a:rPr>
              <a:t>y ≥ x</a:t>
            </a:r>
            <a:endParaRPr/>
          </a:p>
          <a:p>
            <a:pPr indent="0" lvl="0" marL="0" marR="0" rtl="0" algn="l">
              <a:spcBef>
                <a:spcPts val="0"/>
              </a:spcBef>
              <a:spcAft>
                <a:spcPts val="0"/>
              </a:spcAft>
              <a:buNone/>
            </a:pPr>
            <a:r>
              <a:rPr b="1" lang="en-US" sz="2000">
                <a:solidFill>
                  <a:schemeClr val="dk1"/>
                </a:solidFill>
                <a:latin typeface="Arial"/>
                <a:ea typeface="Arial"/>
                <a:cs typeface="Arial"/>
                <a:sym typeface="Arial"/>
              </a:rPr>
              <a:t>Case 2)</a:t>
            </a:r>
            <a:r>
              <a:rPr lang="en-US" sz="2000">
                <a:solidFill>
                  <a:schemeClr val="dk1"/>
                </a:solidFill>
                <a:latin typeface="Arial"/>
                <a:ea typeface="Arial"/>
                <a:cs typeface="Arial"/>
                <a:sym typeface="Arial"/>
              </a:rPr>
              <a:t> &gt; ½ of </a:t>
            </a:r>
            <a:r>
              <a:rPr b="1" lang="en-US" sz="2000">
                <a:solidFill>
                  <a:schemeClr val="dk1"/>
                </a:solidFill>
                <a:latin typeface="Arial"/>
                <a:ea typeface="Arial"/>
                <a:cs typeface="Arial"/>
                <a:sym typeface="Arial"/>
              </a:rPr>
              <a:t>A</a:t>
            </a:r>
            <a:r>
              <a:rPr b="1" baseline="-25000" lang="en-US" sz="2000">
                <a:solidFill>
                  <a:schemeClr val="dk1"/>
                </a:solidFill>
                <a:latin typeface="Arial"/>
                <a:ea typeface="Arial"/>
                <a:cs typeface="Arial"/>
                <a:sym typeface="Arial"/>
              </a:rPr>
              <a:t>1</a:t>
            </a:r>
            <a:r>
              <a:rPr lang="en-US" sz="2000">
                <a:solidFill>
                  <a:schemeClr val="dk1"/>
                </a:solidFill>
                <a:latin typeface="Arial"/>
                <a:ea typeface="Arial"/>
                <a:cs typeface="Arial"/>
                <a:sym typeface="Arial"/>
              </a:rPr>
              <a:t>’s queries got assigned to </a:t>
            </a:r>
            <a:r>
              <a:rPr b="1" lang="en-US" sz="2000">
                <a:solidFill>
                  <a:schemeClr val="dk1"/>
                </a:solidFill>
                <a:latin typeface="Arial"/>
                <a:ea typeface="Arial"/>
                <a:cs typeface="Arial"/>
                <a:sym typeface="Arial"/>
              </a:rPr>
              <a:t>A</a:t>
            </a:r>
            <a:r>
              <a:rPr b="1" baseline="-25000" lang="en-US" sz="2000">
                <a:solidFill>
                  <a:schemeClr val="dk1"/>
                </a:solidFill>
                <a:latin typeface="Arial"/>
                <a:ea typeface="Arial"/>
                <a:cs typeface="Arial"/>
                <a:sym typeface="Arial"/>
              </a:rPr>
              <a:t>2</a:t>
            </a:r>
            <a:r>
              <a:rPr lang="en-US" sz="2000">
                <a:solidFill>
                  <a:schemeClr val="dk1"/>
                </a:solidFill>
                <a:latin typeface="Arial"/>
                <a:ea typeface="Arial"/>
                <a:cs typeface="Arial"/>
                <a:sym typeface="Arial"/>
              </a:rPr>
              <a:t>, </a:t>
            </a:r>
            <a:r>
              <a:rPr lang="en-US" sz="2000">
                <a:solidFill>
                  <a:schemeClr val="dk1"/>
                </a:solidFill>
                <a:latin typeface="Tahoma"/>
                <a:ea typeface="Tahoma"/>
                <a:cs typeface="Tahoma"/>
                <a:sym typeface="Tahoma"/>
              </a:rPr>
              <a:t>consider last of </a:t>
            </a:r>
            <a:r>
              <a:rPr b="1" lang="en-US" sz="2000">
                <a:solidFill>
                  <a:schemeClr val="dk1"/>
                </a:solidFill>
                <a:latin typeface="Arial"/>
                <a:ea typeface="Arial"/>
                <a:cs typeface="Arial"/>
                <a:sym typeface="Arial"/>
              </a:rPr>
              <a:t>A</a:t>
            </a:r>
            <a:r>
              <a:rPr b="1" baseline="-25000" lang="en-US" sz="2000">
                <a:solidFill>
                  <a:schemeClr val="dk1"/>
                </a:solidFill>
                <a:latin typeface="Arial"/>
                <a:ea typeface="Arial"/>
                <a:cs typeface="Arial"/>
                <a:sym typeface="Arial"/>
              </a:rPr>
              <a:t>1</a:t>
            </a:r>
            <a:r>
              <a:rPr lang="en-US" sz="2000">
                <a:solidFill>
                  <a:schemeClr val="dk1"/>
                </a:solidFill>
                <a:latin typeface="Arial"/>
                <a:ea typeface="Arial"/>
                <a:cs typeface="Arial"/>
                <a:sym typeface="Arial"/>
              </a:rPr>
              <a:t>’s</a:t>
            </a:r>
            <a:r>
              <a:rPr lang="en-US" sz="2000">
                <a:solidFill>
                  <a:schemeClr val="dk1"/>
                </a:solidFill>
                <a:latin typeface="Tahoma"/>
                <a:ea typeface="Tahoma"/>
                <a:cs typeface="Tahoma"/>
                <a:sym typeface="Tahoma"/>
              </a:rPr>
              <a:t> queries assigned to </a:t>
            </a:r>
            <a:r>
              <a:rPr b="1" lang="en-US" sz="2000">
                <a:solidFill>
                  <a:schemeClr val="dk1"/>
                </a:solidFill>
                <a:latin typeface="Arial"/>
                <a:ea typeface="Arial"/>
                <a:cs typeface="Arial"/>
                <a:sym typeface="Arial"/>
              </a:rPr>
              <a:t>A</a:t>
            </a:r>
            <a:r>
              <a:rPr b="1" baseline="-25000" lang="en-US" sz="2000">
                <a:solidFill>
                  <a:schemeClr val="dk1"/>
                </a:solidFill>
                <a:latin typeface="Arial"/>
                <a:ea typeface="Arial"/>
                <a:cs typeface="Arial"/>
                <a:sym typeface="Arial"/>
              </a:rPr>
              <a:t>2</a:t>
            </a:r>
            <a:r>
              <a:rPr lang="en-US" sz="2000">
                <a:solidFill>
                  <a:schemeClr val="dk1"/>
                </a:solidFill>
                <a:latin typeface="Tahoma"/>
                <a:ea typeface="Tahoma"/>
                <a:cs typeface="Tahoma"/>
                <a:sym typeface="Tahoma"/>
              </a:rPr>
              <a:t>: </a:t>
            </a:r>
            <a:endParaRPr/>
          </a:p>
          <a:p>
            <a:pPr indent="-457200" lvl="1" marL="914400" marR="0" rtl="0" algn="l">
              <a:spcBef>
                <a:spcPts val="0"/>
              </a:spcBef>
              <a:spcAft>
                <a:spcPts val="0"/>
              </a:spcAft>
              <a:buClr>
                <a:schemeClr val="dk1"/>
              </a:buClr>
              <a:buSzPts val="2000"/>
              <a:buFont typeface="Tahoma"/>
              <a:buAutoNum type="arabicParenR"/>
            </a:pPr>
            <a:r>
              <a:rPr b="0" i="0" lang="en-US" sz="2000" u="none" cap="none" strike="noStrike">
                <a:solidFill>
                  <a:schemeClr val="dk1"/>
                </a:solidFill>
                <a:latin typeface="Tahoma"/>
                <a:ea typeface="Tahoma"/>
                <a:cs typeface="Tahoma"/>
                <a:sym typeface="Tahoma"/>
              </a:rPr>
              <a:t>B2 &gt;= B1 since Balance chose </a:t>
            </a:r>
            <a:r>
              <a:rPr b="1" i="0" lang="en-US" sz="2000" u="none" cap="none" strike="noStrike">
                <a:solidFill>
                  <a:schemeClr val="dk1"/>
                </a:solidFill>
                <a:latin typeface="Arial"/>
                <a:ea typeface="Arial"/>
                <a:cs typeface="Arial"/>
                <a:sym typeface="Arial"/>
              </a:rPr>
              <a:t>A</a:t>
            </a:r>
            <a:r>
              <a:rPr b="1" baseline="-25000" i="0" lang="en-US" sz="2000" u="none" cap="none" strike="noStrike">
                <a:solidFill>
                  <a:schemeClr val="dk1"/>
                </a:solidFill>
                <a:latin typeface="Arial"/>
                <a:ea typeface="Arial"/>
                <a:cs typeface="Arial"/>
                <a:sym typeface="Arial"/>
              </a:rPr>
              <a:t>2</a:t>
            </a:r>
            <a:endParaRPr/>
          </a:p>
          <a:p>
            <a:pPr indent="-457200" lvl="1" marL="914400" marR="0" rtl="0" algn="l">
              <a:spcBef>
                <a:spcPts val="0"/>
              </a:spcBef>
              <a:spcAft>
                <a:spcPts val="0"/>
              </a:spcAft>
              <a:buClr>
                <a:schemeClr val="dk1"/>
              </a:buClr>
              <a:buSzPts val="2000"/>
              <a:buFont typeface="Arial"/>
              <a:buAutoNum type="arabicParenR"/>
            </a:pPr>
            <a:r>
              <a:rPr b="0" i="0" lang="en-US" sz="2000" u="none" cap="none" strike="noStrike">
                <a:solidFill>
                  <a:schemeClr val="dk1"/>
                </a:solidFill>
                <a:latin typeface="Arial"/>
                <a:ea typeface="Arial"/>
                <a:cs typeface="Arial"/>
                <a:sym typeface="Arial"/>
              </a:rPr>
              <a:t>B2 &lt;= B/2 (since at least ½ of </a:t>
            </a:r>
            <a:r>
              <a:rPr b="1" i="0" lang="en-US" sz="2000" u="none" cap="none" strike="noStrike">
                <a:solidFill>
                  <a:schemeClr val="dk1"/>
                </a:solidFill>
                <a:latin typeface="Arial"/>
                <a:ea typeface="Arial"/>
                <a:cs typeface="Arial"/>
                <a:sym typeface="Arial"/>
              </a:rPr>
              <a:t>A</a:t>
            </a:r>
            <a:r>
              <a:rPr b="1" baseline="-25000" i="0" lang="en-US" sz="2000" u="none" cap="none" strike="noStrike">
                <a:solidFill>
                  <a:schemeClr val="dk1"/>
                </a:solidFill>
                <a:latin typeface="Arial"/>
                <a:ea typeface="Arial"/>
                <a:cs typeface="Arial"/>
                <a:sym typeface="Arial"/>
              </a:rPr>
              <a:t>1</a:t>
            </a:r>
            <a:r>
              <a:rPr b="0" i="0" lang="en-US" sz="2000" u="none" cap="none" strike="noStrike">
                <a:solidFill>
                  <a:schemeClr val="dk1"/>
                </a:solidFill>
                <a:latin typeface="Arial"/>
                <a:ea typeface="Arial"/>
                <a:cs typeface="Arial"/>
                <a:sym typeface="Arial"/>
              </a:rPr>
              <a:t>’s queries got assigned to </a:t>
            </a:r>
            <a:r>
              <a:rPr b="1" i="0" lang="en-US" sz="2000" u="none" cap="none" strike="noStrike">
                <a:solidFill>
                  <a:schemeClr val="dk1"/>
                </a:solidFill>
                <a:latin typeface="Arial"/>
                <a:ea typeface="Arial"/>
                <a:cs typeface="Arial"/>
                <a:sym typeface="Arial"/>
              </a:rPr>
              <a:t>A</a:t>
            </a:r>
            <a:r>
              <a:rPr b="1" baseline="-25000" i="0" lang="en-US" sz="2000" u="none" cap="none" strike="noStrike">
                <a:solidFill>
                  <a:schemeClr val="dk1"/>
                </a:solidFill>
                <a:latin typeface="Arial"/>
                <a:ea typeface="Arial"/>
                <a:cs typeface="Arial"/>
                <a:sym typeface="Arial"/>
              </a:rPr>
              <a:t>2</a:t>
            </a:r>
            <a:r>
              <a:rPr b="0" i="0" lang="en-US" sz="2000" u="none" cap="none" strike="noStrike">
                <a:solidFill>
                  <a:schemeClr val="dk1"/>
                </a:solidFill>
                <a:latin typeface="Arial"/>
                <a:ea typeface="Arial"/>
                <a:cs typeface="Arial"/>
                <a:sym typeface="Arial"/>
              </a:rPr>
              <a:t>)</a:t>
            </a:r>
            <a:endParaRPr/>
          </a:p>
          <a:p>
            <a:pPr indent="-457200" lvl="1" marL="914400" marR="0" rtl="0" algn="l">
              <a:spcBef>
                <a:spcPts val="0"/>
              </a:spcBef>
              <a:spcAft>
                <a:spcPts val="0"/>
              </a:spcAft>
              <a:buClr>
                <a:schemeClr val="dk1"/>
              </a:buClr>
              <a:buSzPts val="2000"/>
              <a:buFont typeface="Arial"/>
              <a:buAutoNum type="arabicParenR"/>
            </a:pPr>
            <a:r>
              <a:rPr b="0" i="0" lang="en-US" sz="2000" u="none" cap="none" strike="noStrike">
                <a:solidFill>
                  <a:schemeClr val="dk1"/>
                </a:solidFill>
                <a:latin typeface="Arial"/>
                <a:ea typeface="Arial"/>
                <a:cs typeface="Arial"/>
                <a:sym typeface="Arial"/>
              </a:rPr>
              <a:t>Thus, B1&lt;=B2 &lt;= B/2, so x (or B1) &lt; B/2, and x + y = B -&gt; y &gt;= x</a:t>
            </a:r>
            <a:endParaRPr b="1" i="0" sz="2000" u="none" cap="none" strike="noStrike">
              <a:solidFill>
                <a:srgbClr val="008000"/>
              </a:solidFill>
              <a:latin typeface="Arial"/>
              <a:ea typeface="Arial"/>
              <a:cs typeface="Arial"/>
              <a:sym typeface="Arial"/>
            </a:endParaRPr>
          </a:p>
          <a:p>
            <a:pPr indent="0" lvl="0" marL="0" marR="0" rtl="0" algn="l">
              <a:spcBef>
                <a:spcPts val="0"/>
              </a:spcBef>
              <a:spcAft>
                <a:spcPts val="0"/>
              </a:spcAft>
              <a:buNone/>
            </a:pPr>
            <a:r>
              <a:rPr b="1" lang="en-US" sz="2000">
                <a:solidFill>
                  <a:srgbClr val="008000"/>
                </a:solidFill>
                <a:latin typeface="Arial"/>
                <a:ea typeface="Arial"/>
                <a:cs typeface="Arial"/>
                <a:sym typeface="Arial"/>
              </a:rPr>
              <a:t>Balance revenue is minimum for </a:t>
            </a:r>
            <a:r>
              <a:rPr lang="en-US" sz="2000">
                <a:solidFill>
                  <a:schemeClr val="dk1"/>
                </a:solidFill>
                <a:latin typeface="Arial"/>
                <a:ea typeface="Arial"/>
                <a:cs typeface="Arial"/>
                <a:sym typeface="Arial"/>
              </a:rPr>
              <a:t>x=y=B/2 (i.e., Max x = B/2)</a:t>
            </a:r>
            <a:endParaRPr/>
          </a:p>
          <a:p>
            <a:pPr indent="0" lvl="0" marL="0" marR="0" rtl="0" algn="l">
              <a:spcBef>
                <a:spcPts val="0"/>
              </a:spcBef>
              <a:spcAft>
                <a:spcPts val="0"/>
              </a:spcAft>
              <a:buNone/>
            </a:pPr>
            <a:r>
              <a:rPr lang="en-US" sz="2000">
                <a:solidFill>
                  <a:schemeClr val="dk1"/>
                </a:solidFill>
                <a:latin typeface="Arial"/>
                <a:ea typeface="Arial"/>
                <a:cs typeface="Arial"/>
                <a:sym typeface="Arial"/>
              </a:rPr>
              <a:t>Minimum Balance revenue = 3B/2</a:t>
            </a:r>
            <a:endParaRPr b="1" sz="2000">
              <a:solidFill>
                <a:schemeClr val="dk1"/>
              </a:solidFill>
              <a:latin typeface="Arial"/>
              <a:ea typeface="Arial"/>
              <a:cs typeface="Arial"/>
              <a:sym typeface="Arial"/>
            </a:endParaRPr>
          </a:p>
          <a:p>
            <a:pPr indent="0" lvl="0" marL="0" marR="0" rtl="0" algn="l">
              <a:spcBef>
                <a:spcPts val="0"/>
              </a:spcBef>
              <a:spcAft>
                <a:spcPts val="0"/>
              </a:spcAft>
              <a:buNone/>
            </a:pPr>
            <a:r>
              <a:rPr b="1" lang="en-US" sz="2000">
                <a:solidFill>
                  <a:srgbClr val="D60093"/>
                </a:solidFill>
                <a:latin typeface="Arial"/>
                <a:ea typeface="Arial"/>
                <a:cs typeface="Arial"/>
                <a:sym typeface="Arial"/>
              </a:rPr>
              <a:t>Competitive Ratio = 3/4       </a:t>
            </a:r>
            <a:r>
              <a:rPr b="1" lang="en-US" sz="1800">
                <a:solidFill>
                  <a:schemeClr val="dk1"/>
                </a:solidFill>
                <a:latin typeface="Arial"/>
                <a:ea typeface="Arial"/>
                <a:cs typeface="Arial"/>
                <a:sym typeface="Arial"/>
              </a:rPr>
              <a:t>/</a:t>
            </a:r>
            <a:r>
              <a:rPr lang="en-US" sz="1800">
                <a:solidFill>
                  <a:schemeClr val="dk1"/>
                </a:solidFill>
                <a:latin typeface="Arial"/>
                <a:ea typeface="Arial"/>
                <a:cs typeface="Arial"/>
                <a:sym typeface="Arial"/>
              </a:rPr>
              <a:t>/ [3B/2] / 2B = 3/4</a:t>
            </a:r>
            <a:endParaRPr sz="2000">
              <a:solidFill>
                <a:schemeClr val="dk1"/>
              </a:solidFill>
              <a:latin typeface="Arial"/>
              <a:ea typeface="Arial"/>
              <a:cs typeface="Arial"/>
              <a:sym typeface="Arial"/>
            </a:endParaRPr>
          </a:p>
        </p:txBody>
      </p:sp>
      <p:sp>
        <p:nvSpPr>
          <p:cNvPr id="887" name="Google Shape;887;p59"/>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Analyzing  Balance</a:t>
            </a:r>
            <a:endParaRPr/>
          </a:p>
        </p:txBody>
      </p:sp>
      <p:sp>
        <p:nvSpPr>
          <p:cNvPr id="888" name="Google Shape;888;p5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889" name="Google Shape;889;p59"/>
          <p:cNvSpPr txBox="1"/>
          <p:nvPr/>
        </p:nvSpPr>
        <p:spPr>
          <a:xfrm>
            <a:off x="3505200" y="2133600"/>
            <a:ext cx="5498621" cy="116955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Arial"/>
                <a:ea typeface="Arial"/>
                <a:cs typeface="Arial"/>
                <a:sym typeface="Arial"/>
              </a:rPr>
              <a:t>Optimal revenue = </a:t>
            </a:r>
            <a:r>
              <a:rPr b="1" lang="en-US" sz="2000">
                <a:solidFill>
                  <a:schemeClr val="dk1"/>
                </a:solidFill>
                <a:latin typeface="Arial"/>
                <a:ea typeface="Arial"/>
                <a:cs typeface="Arial"/>
                <a:sym typeface="Arial"/>
              </a:rPr>
              <a:t>2B</a:t>
            </a:r>
            <a:endParaRPr/>
          </a:p>
          <a:p>
            <a:pPr indent="0" lvl="0" marL="0" marR="0" rtl="0" algn="l">
              <a:spcBef>
                <a:spcPts val="0"/>
              </a:spcBef>
              <a:spcAft>
                <a:spcPts val="0"/>
              </a:spcAft>
              <a:buNone/>
            </a:pPr>
            <a:r>
              <a:t/>
            </a:r>
            <a:endParaRPr b="1" sz="1000">
              <a:solidFill>
                <a:schemeClr val="dk1"/>
              </a:solidFill>
              <a:latin typeface="Arial"/>
              <a:ea typeface="Arial"/>
              <a:cs typeface="Arial"/>
              <a:sym typeface="Arial"/>
            </a:endParaRPr>
          </a:p>
          <a:p>
            <a:pPr indent="0" lvl="0" marL="0" marR="0" rtl="0" algn="l">
              <a:spcBef>
                <a:spcPts val="0"/>
              </a:spcBef>
              <a:spcAft>
                <a:spcPts val="0"/>
              </a:spcAft>
              <a:buNone/>
            </a:pPr>
            <a:r>
              <a:rPr b="1" lang="en-US" sz="2000">
                <a:solidFill>
                  <a:srgbClr val="D60093"/>
                </a:solidFill>
                <a:latin typeface="Arial"/>
                <a:ea typeface="Arial"/>
                <a:cs typeface="Arial"/>
                <a:sym typeface="Arial"/>
              </a:rPr>
              <a:t>Balance Algorithm:</a:t>
            </a:r>
            <a:endParaRPr/>
          </a:p>
          <a:p>
            <a:pPr indent="0" lvl="0" marL="0" marR="0" rtl="0" algn="l">
              <a:spcBef>
                <a:spcPts val="0"/>
              </a:spcBef>
              <a:spcAft>
                <a:spcPts val="0"/>
              </a:spcAft>
              <a:buNone/>
            </a:pPr>
            <a:r>
              <a:rPr lang="en-US" sz="2000">
                <a:solidFill>
                  <a:schemeClr val="dk1"/>
                </a:solidFill>
                <a:latin typeface="Arial"/>
                <a:ea typeface="Arial"/>
                <a:cs typeface="Arial"/>
                <a:sym typeface="Arial"/>
              </a:rPr>
              <a:t>Assume Balance gives revenue </a:t>
            </a:r>
            <a:r>
              <a:rPr b="1" lang="en-US" sz="2000">
                <a:solidFill>
                  <a:schemeClr val="dk1"/>
                </a:solidFill>
                <a:latin typeface="Arial"/>
                <a:ea typeface="Arial"/>
                <a:cs typeface="Arial"/>
                <a:sym typeface="Arial"/>
              </a:rPr>
              <a:t>= 2B-x or B+y</a:t>
            </a:r>
            <a:endParaRPr b="1" sz="2000">
              <a:solidFill>
                <a:schemeClr val="dk1"/>
              </a:solidFill>
              <a:latin typeface="Arial"/>
              <a:ea typeface="Arial"/>
              <a:cs typeface="Arial"/>
              <a:sym typeface="Arial"/>
            </a:endParaRPr>
          </a:p>
        </p:txBody>
      </p:sp>
      <p:sp>
        <p:nvSpPr>
          <p:cNvPr id="890" name="Google Shape;890;p59"/>
          <p:cNvSpPr/>
          <p:nvPr/>
        </p:nvSpPr>
        <p:spPr>
          <a:xfrm>
            <a:off x="3124200" y="1295400"/>
            <a:ext cx="228600" cy="228600"/>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891" name="Google Shape;891;p59"/>
          <p:cNvSpPr/>
          <p:nvPr/>
        </p:nvSpPr>
        <p:spPr>
          <a:xfrm>
            <a:off x="3124200" y="1828800"/>
            <a:ext cx="228600" cy="228600"/>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Arial"/>
              <a:ea typeface="Arial"/>
              <a:cs typeface="Arial"/>
              <a:sym typeface="Arial"/>
            </a:endParaRPr>
          </a:p>
        </p:txBody>
      </p:sp>
      <p:sp>
        <p:nvSpPr>
          <p:cNvPr id="892" name="Google Shape;892;p59"/>
          <p:cNvSpPr txBox="1"/>
          <p:nvPr/>
        </p:nvSpPr>
        <p:spPr>
          <a:xfrm>
            <a:off x="3352800" y="1219200"/>
            <a:ext cx="536942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Arial"/>
                <a:ea typeface="Arial"/>
                <a:cs typeface="Arial"/>
                <a:sym typeface="Arial"/>
              </a:rPr>
              <a:t>Queries allocated to </a:t>
            </a:r>
            <a:r>
              <a:rPr b="1" i="1" lang="en-US" sz="2000">
                <a:solidFill>
                  <a:schemeClr val="dk1"/>
                </a:solidFill>
                <a:latin typeface="Arial"/>
                <a:ea typeface="Arial"/>
                <a:cs typeface="Arial"/>
                <a:sym typeface="Arial"/>
              </a:rPr>
              <a:t>A</a:t>
            </a:r>
            <a:r>
              <a:rPr b="1" baseline="-25000" i="1" lang="en-US" sz="2000">
                <a:solidFill>
                  <a:schemeClr val="dk1"/>
                </a:solidFill>
                <a:latin typeface="Arial"/>
                <a:ea typeface="Arial"/>
                <a:cs typeface="Arial"/>
                <a:sym typeface="Arial"/>
              </a:rPr>
              <a:t>1</a:t>
            </a:r>
            <a:r>
              <a:rPr lang="en-US" sz="2000">
                <a:solidFill>
                  <a:schemeClr val="dk1"/>
                </a:solidFill>
                <a:latin typeface="Arial"/>
                <a:ea typeface="Arial"/>
                <a:cs typeface="Arial"/>
                <a:sym typeface="Arial"/>
              </a:rPr>
              <a:t> in the optimal solution</a:t>
            </a:r>
            <a:endParaRPr/>
          </a:p>
        </p:txBody>
      </p:sp>
      <p:sp>
        <p:nvSpPr>
          <p:cNvPr id="893" name="Google Shape;893;p59"/>
          <p:cNvSpPr txBox="1"/>
          <p:nvPr/>
        </p:nvSpPr>
        <p:spPr>
          <a:xfrm>
            <a:off x="3352800" y="1752600"/>
            <a:ext cx="5369420"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Arial"/>
                <a:ea typeface="Arial"/>
                <a:cs typeface="Arial"/>
                <a:sym typeface="Arial"/>
              </a:rPr>
              <a:t>Queries allocated to </a:t>
            </a:r>
            <a:r>
              <a:rPr b="1" i="1" lang="en-US" sz="2000">
                <a:solidFill>
                  <a:schemeClr val="dk1"/>
                </a:solidFill>
                <a:latin typeface="Arial"/>
                <a:ea typeface="Arial"/>
                <a:cs typeface="Arial"/>
                <a:sym typeface="Arial"/>
              </a:rPr>
              <a:t>A</a:t>
            </a:r>
            <a:r>
              <a:rPr b="1" baseline="-25000" i="1" lang="en-US" sz="2000">
                <a:solidFill>
                  <a:schemeClr val="dk1"/>
                </a:solidFill>
                <a:latin typeface="Arial"/>
                <a:ea typeface="Arial"/>
                <a:cs typeface="Arial"/>
                <a:sym typeface="Arial"/>
              </a:rPr>
              <a:t>2</a:t>
            </a:r>
            <a:r>
              <a:rPr lang="en-US" sz="2000">
                <a:solidFill>
                  <a:schemeClr val="dk1"/>
                </a:solidFill>
                <a:latin typeface="Arial"/>
                <a:ea typeface="Arial"/>
                <a:cs typeface="Arial"/>
                <a:sym typeface="Arial"/>
              </a:rPr>
              <a:t> in the optimal solution</a:t>
            </a:r>
            <a:endParaRPr/>
          </a:p>
        </p:txBody>
      </p:sp>
      <p:sp>
        <p:nvSpPr>
          <p:cNvPr id="894" name="Google Shape;894;p59"/>
          <p:cNvSpPr/>
          <p:nvPr/>
        </p:nvSpPr>
        <p:spPr>
          <a:xfrm>
            <a:off x="573088" y="1746302"/>
            <a:ext cx="457200" cy="184150"/>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grpSp>
        <p:nvGrpSpPr>
          <p:cNvPr id="895" name="Google Shape;895;p59"/>
          <p:cNvGrpSpPr/>
          <p:nvPr/>
        </p:nvGrpSpPr>
        <p:grpSpPr>
          <a:xfrm>
            <a:off x="254000" y="1212902"/>
            <a:ext cx="2794000" cy="1695447"/>
            <a:chOff x="279" y="2496"/>
            <a:chExt cx="1760" cy="1068"/>
          </a:xfrm>
        </p:grpSpPr>
        <p:sp>
          <p:nvSpPr>
            <p:cNvPr id="896" name="Google Shape;896;p59"/>
            <p:cNvSpPr/>
            <p:nvPr/>
          </p:nvSpPr>
          <p:spPr>
            <a:xfrm>
              <a:off x="480" y="2544"/>
              <a:ext cx="288" cy="288"/>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sp>
          <p:nvSpPr>
            <p:cNvPr id="897" name="Google Shape;897;p59"/>
            <p:cNvSpPr/>
            <p:nvPr/>
          </p:nvSpPr>
          <p:spPr>
            <a:xfrm>
              <a:off x="480" y="2948"/>
              <a:ext cx="288" cy="315"/>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sp>
          <p:nvSpPr>
            <p:cNvPr id="898" name="Google Shape;898;p59"/>
            <p:cNvSpPr/>
            <p:nvPr/>
          </p:nvSpPr>
          <p:spPr>
            <a:xfrm>
              <a:off x="864" y="2823"/>
              <a:ext cx="288" cy="441"/>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sp>
          <p:nvSpPr>
            <p:cNvPr id="899" name="Google Shape;899;p59"/>
            <p:cNvSpPr/>
            <p:nvPr/>
          </p:nvSpPr>
          <p:spPr>
            <a:xfrm>
              <a:off x="864" y="2544"/>
              <a:ext cx="288" cy="288"/>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sp>
          <p:nvSpPr>
            <p:cNvPr id="900" name="Google Shape;900;p59"/>
            <p:cNvSpPr/>
            <p:nvPr/>
          </p:nvSpPr>
          <p:spPr>
            <a:xfrm>
              <a:off x="1248" y="2976"/>
              <a:ext cx="288" cy="287"/>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i="1" sz="2400">
                <a:solidFill>
                  <a:schemeClr val="dk1"/>
                </a:solidFill>
                <a:latin typeface="Arial"/>
                <a:ea typeface="Arial"/>
                <a:cs typeface="Arial"/>
                <a:sym typeface="Arial"/>
              </a:endParaRPr>
            </a:p>
          </p:txBody>
        </p:sp>
        <p:cxnSp>
          <p:nvCxnSpPr>
            <p:cNvPr id="901" name="Google Shape;901;p59"/>
            <p:cNvCxnSpPr/>
            <p:nvPr/>
          </p:nvCxnSpPr>
          <p:spPr>
            <a:xfrm>
              <a:off x="1632" y="2976"/>
              <a:ext cx="0" cy="288"/>
            </a:xfrm>
            <a:prstGeom prst="straightConnector1">
              <a:avLst/>
            </a:prstGeom>
            <a:noFill/>
            <a:ln cap="flat" cmpd="sng" w="9525">
              <a:solidFill>
                <a:schemeClr val="dk1"/>
              </a:solidFill>
              <a:prstDash val="solid"/>
              <a:round/>
              <a:headEnd len="med" w="med" type="stealth"/>
              <a:tailEnd len="med" w="med" type="stealth"/>
            </a:ln>
          </p:spPr>
        </p:cxnSp>
        <p:sp>
          <p:nvSpPr>
            <p:cNvPr id="902" name="Google Shape;902;p59"/>
            <p:cNvSpPr txBox="1"/>
            <p:nvPr/>
          </p:nvSpPr>
          <p:spPr>
            <a:xfrm>
              <a:off x="1632" y="2996"/>
              <a:ext cx="189"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x</a:t>
              </a:r>
              <a:endParaRPr/>
            </a:p>
          </p:txBody>
        </p:sp>
        <p:cxnSp>
          <p:nvCxnSpPr>
            <p:cNvPr id="903" name="Google Shape;903;p59"/>
            <p:cNvCxnSpPr/>
            <p:nvPr/>
          </p:nvCxnSpPr>
          <p:spPr>
            <a:xfrm>
              <a:off x="279" y="2832"/>
              <a:ext cx="9" cy="432"/>
            </a:xfrm>
            <a:prstGeom prst="straightConnector1">
              <a:avLst/>
            </a:prstGeom>
            <a:noFill/>
            <a:ln cap="flat" cmpd="sng" w="9525">
              <a:solidFill>
                <a:schemeClr val="dk1"/>
              </a:solidFill>
              <a:prstDash val="solid"/>
              <a:round/>
              <a:headEnd len="med" w="med" type="stealth"/>
              <a:tailEnd len="med" w="med" type="stealth"/>
            </a:ln>
          </p:spPr>
        </p:cxnSp>
        <p:sp>
          <p:nvSpPr>
            <p:cNvPr id="904" name="Google Shape;904;p59"/>
            <p:cNvSpPr txBox="1"/>
            <p:nvPr/>
          </p:nvSpPr>
          <p:spPr>
            <a:xfrm>
              <a:off x="288" y="2948"/>
              <a:ext cx="189"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y</a:t>
              </a:r>
              <a:endParaRPr/>
            </a:p>
          </p:txBody>
        </p:sp>
        <p:cxnSp>
          <p:nvCxnSpPr>
            <p:cNvPr id="905" name="Google Shape;905;p59"/>
            <p:cNvCxnSpPr/>
            <p:nvPr/>
          </p:nvCxnSpPr>
          <p:spPr>
            <a:xfrm>
              <a:off x="1824" y="2496"/>
              <a:ext cx="0" cy="768"/>
            </a:xfrm>
            <a:prstGeom prst="straightConnector1">
              <a:avLst/>
            </a:prstGeom>
            <a:noFill/>
            <a:ln cap="flat" cmpd="sng" w="9525">
              <a:solidFill>
                <a:schemeClr val="dk1"/>
              </a:solidFill>
              <a:prstDash val="solid"/>
              <a:round/>
              <a:headEnd len="med" w="med" type="stealth"/>
              <a:tailEnd len="med" w="med" type="stealth"/>
            </a:ln>
          </p:spPr>
        </p:cxnSp>
        <p:sp>
          <p:nvSpPr>
            <p:cNvPr id="906" name="Google Shape;906;p59"/>
            <p:cNvSpPr txBox="1"/>
            <p:nvPr/>
          </p:nvSpPr>
          <p:spPr>
            <a:xfrm>
              <a:off x="1824" y="2708"/>
              <a:ext cx="215" cy="2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B</a:t>
              </a:r>
              <a:endParaRPr/>
            </a:p>
          </p:txBody>
        </p:sp>
        <p:sp>
          <p:nvSpPr>
            <p:cNvPr id="907" name="Google Shape;907;p59"/>
            <p:cNvSpPr txBox="1"/>
            <p:nvPr/>
          </p:nvSpPr>
          <p:spPr>
            <a:xfrm>
              <a:off x="288" y="3264"/>
              <a:ext cx="600" cy="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A</a:t>
              </a:r>
              <a:r>
                <a:rPr baseline="-25000" i="1" lang="en-US" sz="2400">
                  <a:solidFill>
                    <a:schemeClr val="dk1"/>
                  </a:solidFill>
                  <a:latin typeface="Arial"/>
                  <a:ea typeface="Arial"/>
                  <a:cs typeface="Arial"/>
                  <a:sym typeface="Arial"/>
                </a:rPr>
                <a:t>1</a:t>
              </a:r>
              <a:endParaRPr/>
            </a:p>
          </p:txBody>
        </p:sp>
        <p:sp>
          <p:nvSpPr>
            <p:cNvPr id="908" name="Google Shape;908;p59"/>
            <p:cNvSpPr txBox="1"/>
            <p:nvPr/>
          </p:nvSpPr>
          <p:spPr>
            <a:xfrm>
              <a:off x="743" y="3264"/>
              <a:ext cx="600" cy="30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i="1" lang="en-US" sz="2400">
                  <a:solidFill>
                    <a:schemeClr val="dk1"/>
                  </a:solidFill>
                  <a:latin typeface="Arial"/>
                  <a:ea typeface="Arial"/>
                  <a:cs typeface="Arial"/>
                  <a:sym typeface="Arial"/>
                </a:rPr>
                <a:t>A</a:t>
              </a:r>
              <a:r>
                <a:rPr baseline="-25000" i="1" lang="en-US" sz="2400">
                  <a:solidFill>
                    <a:schemeClr val="dk1"/>
                  </a:solidFill>
                  <a:latin typeface="Arial"/>
                  <a:ea typeface="Arial"/>
                  <a:cs typeface="Arial"/>
                  <a:sym typeface="Arial"/>
                </a:rPr>
                <a:t>2</a:t>
              </a:r>
              <a:endParaRPr/>
            </a:p>
          </p:txBody>
        </p:sp>
        <p:cxnSp>
          <p:nvCxnSpPr>
            <p:cNvPr id="909" name="Google Shape;909;p59"/>
            <p:cNvCxnSpPr/>
            <p:nvPr/>
          </p:nvCxnSpPr>
          <p:spPr>
            <a:xfrm>
              <a:off x="279" y="2544"/>
              <a:ext cx="0" cy="288"/>
            </a:xfrm>
            <a:prstGeom prst="straightConnector1">
              <a:avLst/>
            </a:prstGeom>
            <a:noFill/>
            <a:ln cap="flat" cmpd="sng" w="9525">
              <a:solidFill>
                <a:schemeClr val="dk1"/>
              </a:solidFill>
              <a:prstDash val="solid"/>
              <a:round/>
              <a:headEnd len="med" w="med" type="stealth"/>
              <a:tailEnd len="med" w="med" type="stealth"/>
            </a:ln>
          </p:spPr>
        </p:cxnSp>
        <p:sp>
          <p:nvSpPr>
            <p:cNvPr id="910" name="Google Shape;910;p59"/>
            <p:cNvSpPr txBox="1"/>
            <p:nvPr/>
          </p:nvSpPr>
          <p:spPr>
            <a:xfrm>
              <a:off x="279" y="2564"/>
              <a:ext cx="189" cy="23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400">
                  <a:solidFill>
                    <a:schemeClr val="dk1"/>
                  </a:solidFill>
                  <a:latin typeface="Arial"/>
                  <a:ea typeface="Arial"/>
                  <a:cs typeface="Arial"/>
                  <a:sym typeface="Arial"/>
                </a:rPr>
                <a:t>x</a:t>
              </a:r>
              <a:endParaRPr/>
            </a:p>
          </p:txBody>
        </p:sp>
      </p:grpSp>
      <p:sp>
        <p:nvSpPr>
          <p:cNvPr id="911" name="Google Shape;911;p59"/>
          <p:cNvSpPr txBox="1"/>
          <p:nvPr/>
        </p:nvSpPr>
        <p:spPr>
          <a:xfrm>
            <a:off x="1649741" y="2432102"/>
            <a:ext cx="740833" cy="7078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000">
                <a:solidFill>
                  <a:schemeClr val="dk1"/>
                </a:solidFill>
                <a:latin typeface="Arial"/>
                <a:ea typeface="Arial"/>
                <a:cs typeface="Arial"/>
                <a:sym typeface="Arial"/>
              </a:rPr>
              <a:t>Not </a:t>
            </a:r>
            <a:br>
              <a:rPr lang="en-US" sz="2000">
                <a:solidFill>
                  <a:schemeClr val="dk1"/>
                </a:solidFill>
                <a:latin typeface="Arial"/>
                <a:ea typeface="Arial"/>
                <a:cs typeface="Arial"/>
                <a:sym typeface="Arial"/>
              </a:rPr>
            </a:br>
            <a:r>
              <a:rPr lang="en-US" sz="2000">
                <a:solidFill>
                  <a:schemeClr val="dk1"/>
                </a:solidFill>
                <a:latin typeface="Arial"/>
                <a:ea typeface="Arial"/>
                <a:cs typeface="Arial"/>
                <a:sym typeface="Arial"/>
              </a:rPr>
              <a:t>used</a:t>
            </a:r>
            <a:endParaRPr baseline="-25000" sz="2000">
              <a:solidFill>
                <a:schemeClr val="dk1"/>
              </a:solidFill>
              <a:latin typeface="Arial"/>
              <a:ea typeface="Arial"/>
              <a:cs typeface="Arial"/>
              <a:sym typeface="Arial"/>
            </a:endParaRPr>
          </a:p>
        </p:txBody>
      </p:sp>
      <p:sp>
        <p:nvSpPr>
          <p:cNvPr id="912" name="Google Shape;912;p59"/>
          <p:cNvSpPr txBox="1"/>
          <p:nvPr/>
        </p:nvSpPr>
        <p:spPr>
          <a:xfrm>
            <a:off x="95323" y="213816"/>
            <a:ext cx="534121"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B1</a:t>
            </a:r>
            <a:endParaRPr/>
          </a:p>
        </p:txBody>
      </p:sp>
      <p:cxnSp>
        <p:nvCxnSpPr>
          <p:cNvPr id="913" name="Google Shape;913;p59"/>
          <p:cNvCxnSpPr>
            <a:stCxn id="912" idx="2"/>
          </p:cNvCxnSpPr>
          <p:nvPr/>
        </p:nvCxnSpPr>
        <p:spPr>
          <a:xfrm>
            <a:off x="362384" y="675481"/>
            <a:ext cx="429000" cy="756600"/>
          </a:xfrm>
          <a:prstGeom prst="straightConnector1">
            <a:avLst/>
          </a:prstGeom>
          <a:solidFill>
            <a:schemeClr val="accent1"/>
          </a:solidFill>
          <a:ln cap="flat" cmpd="sng" w="9525">
            <a:solidFill>
              <a:schemeClr val="dk1"/>
            </a:solidFill>
            <a:prstDash val="solid"/>
            <a:round/>
            <a:headEnd len="sm" w="sm"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6"/>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Types of Web Ads: Search Ads</a:t>
            </a:r>
            <a:endParaRPr/>
          </a:p>
        </p:txBody>
      </p:sp>
      <p:sp>
        <p:nvSpPr>
          <p:cNvPr id="134" name="Google Shape;134;p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35" name="Google Shape;135;p6"/>
          <p:cNvPicPr preferRelativeResize="0"/>
          <p:nvPr/>
        </p:nvPicPr>
        <p:blipFill rotWithShape="1">
          <a:blip r:embed="rId3">
            <a:alphaModFix/>
          </a:blip>
          <a:srcRect b="0" l="0" r="0" t="0"/>
          <a:stretch/>
        </p:blipFill>
        <p:spPr>
          <a:xfrm>
            <a:off x="114810" y="1143000"/>
            <a:ext cx="4864100" cy="4165600"/>
          </a:xfrm>
          <a:prstGeom prst="rect">
            <a:avLst/>
          </a:prstGeom>
          <a:noFill/>
          <a:ln>
            <a:noFill/>
          </a:ln>
        </p:spPr>
      </p:pic>
      <p:pic>
        <p:nvPicPr>
          <p:cNvPr id="136" name="Google Shape;136;p6"/>
          <p:cNvPicPr preferRelativeResize="0"/>
          <p:nvPr/>
        </p:nvPicPr>
        <p:blipFill rotWithShape="1">
          <a:blip r:embed="rId4">
            <a:alphaModFix/>
          </a:blip>
          <a:srcRect b="0" l="0" r="0" t="0"/>
          <a:stretch/>
        </p:blipFill>
        <p:spPr>
          <a:xfrm>
            <a:off x="4178745" y="4483100"/>
            <a:ext cx="4927600" cy="23749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60"/>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General Result</a:t>
            </a:r>
            <a:endParaRPr/>
          </a:p>
        </p:txBody>
      </p:sp>
      <p:sp>
        <p:nvSpPr>
          <p:cNvPr id="920" name="Google Shape;920;p60"/>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800"/>
              <a:buChar char="●"/>
            </a:pPr>
            <a:r>
              <a:rPr b="1" lang="en-US">
                <a:solidFill>
                  <a:srgbClr val="000000"/>
                </a:solidFill>
              </a:rPr>
              <a:t>For Balance algorithm with many bidders</a:t>
            </a:r>
            <a:endParaRPr/>
          </a:p>
          <a:p>
            <a:pPr indent="-342900" lvl="0" marL="342900" rtl="0" algn="l">
              <a:spcBef>
                <a:spcPts val="560"/>
              </a:spcBef>
              <a:spcAft>
                <a:spcPts val="0"/>
              </a:spcAft>
              <a:buSzPts val="2800"/>
              <a:buChar char="●"/>
            </a:pPr>
            <a:r>
              <a:rPr b="1" lang="en-US">
                <a:solidFill>
                  <a:srgbClr val="D60093"/>
                </a:solidFill>
              </a:rPr>
              <a:t>In the general case, worst competitive ratio of BALANCE is </a:t>
            </a:r>
            <a:r>
              <a:rPr b="1" lang="en-US">
                <a:solidFill>
                  <a:srgbClr val="0000FF"/>
                </a:solidFill>
              </a:rPr>
              <a:t>1–1/e = approx. 0.63</a:t>
            </a:r>
            <a:endParaRPr/>
          </a:p>
          <a:p>
            <a:pPr indent="-285750" lvl="1" marL="742950" rtl="0" algn="l">
              <a:spcBef>
                <a:spcPts val="480"/>
              </a:spcBef>
              <a:spcAft>
                <a:spcPts val="0"/>
              </a:spcAft>
              <a:buSzPts val="2400"/>
              <a:buChar char="⮚"/>
            </a:pPr>
            <a:r>
              <a:rPr lang="en-US"/>
              <a:t>Interestingly, no online algorithm has a better competitive ratio!</a:t>
            </a:r>
            <a:endParaRPr/>
          </a:p>
          <a:p>
            <a:pPr indent="-101600" lvl="8" marL="3886200" rtl="0" algn="l">
              <a:spcBef>
                <a:spcPts val="400"/>
              </a:spcBef>
              <a:spcAft>
                <a:spcPts val="0"/>
              </a:spcAft>
              <a:buClr>
                <a:schemeClr val="dk1"/>
              </a:buClr>
              <a:buSzPts val="2000"/>
              <a:buFont typeface="Times New Roman"/>
              <a:buNone/>
            </a:pPr>
            <a:r>
              <a:t/>
            </a:r>
            <a:endParaRPr/>
          </a:p>
          <a:p>
            <a:pPr indent="-342900" lvl="0" marL="342900" rtl="0" algn="l">
              <a:spcBef>
                <a:spcPts val="560"/>
              </a:spcBef>
              <a:spcAft>
                <a:spcPts val="0"/>
              </a:spcAft>
              <a:buSzPts val="2800"/>
              <a:buChar char="●"/>
            </a:pPr>
            <a:r>
              <a:rPr b="1" lang="en-US">
                <a:solidFill>
                  <a:srgbClr val="008000"/>
                </a:solidFill>
              </a:rPr>
              <a:t>Let’s see the worst case example that gives this ratio</a:t>
            </a:r>
            <a:endParaRPr/>
          </a:p>
        </p:txBody>
      </p:sp>
      <p:sp>
        <p:nvSpPr>
          <p:cNvPr id="921" name="Google Shape;921;p6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6" name="Shape 926"/>
        <p:cNvGrpSpPr/>
        <p:nvPr/>
      </p:nvGrpSpPr>
      <p:grpSpPr>
        <a:xfrm>
          <a:off x="0" y="0"/>
          <a:ext cx="0" cy="0"/>
          <a:chOff x="0" y="0"/>
          <a:chExt cx="0" cy="0"/>
        </a:xfrm>
      </p:grpSpPr>
      <p:sp>
        <p:nvSpPr>
          <p:cNvPr id="927" name="Google Shape;927;p61"/>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Worst case for BALANCE</a:t>
            </a:r>
            <a:endParaRPr/>
          </a:p>
        </p:txBody>
      </p:sp>
      <p:sp>
        <p:nvSpPr>
          <p:cNvPr id="928" name="Google Shape;928;p61"/>
          <p:cNvSpPr txBox="1"/>
          <p:nvPr>
            <p:ph idx="1" type="body"/>
          </p:nvPr>
        </p:nvSpPr>
        <p:spPr>
          <a:xfrm>
            <a:off x="457200" y="1295400"/>
            <a:ext cx="8458200" cy="5410200"/>
          </a:xfrm>
          <a:prstGeom prst="rect">
            <a:avLst/>
          </a:prstGeom>
          <a:noFill/>
          <a:ln>
            <a:noFill/>
          </a:ln>
        </p:spPr>
        <p:txBody>
          <a:bodyPr anchorCtr="0" anchor="t" bIns="45700" lIns="91425" spcFirstLastPara="1" rIns="91425" wrap="square" tIns="45700">
            <a:normAutofit fontScale="92500" lnSpcReduction="10000"/>
          </a:bodyPr>
          <a:lstStyle/>
          <a:p>
            <a:pPr indent="-342900" lvl="0" marL="342900" rtl="0" algn="l">
              <a:spcBef>
                <a:spcPts val="0"/>
              </a:spcBef>
              <a:spcAft>
                <a:spcPts val="0"/>
              </a:spcAft>
              <a:buSzPct val="100000"/>
              <a:buChar char="●"/>
            </a:pPr>
            <a:r>
              <a:rPr b="1" i="1" lang="en-US" sz="2400">
                <a:solidFill>
                  <a:srgbClr val="008000"/>
                </a:solidFill>
              </a:rPr>
              <a:t>N</a:t>
            </a:r>
            <a:r>
              <a:rPr b="1" lang="en-US" sz="2400">
                <a:solidFill>
                  <a:srgbClr val="008000"/>
                </a:solidFill>
              </a:rPr>
              <a:t> advertisers:</a:t>
            </a:r>
            <a:r>
              <a:rPr lang="en-US" sz="2400"/>
              <a:t> </a:t>
            </a:r>
            <a:r>
              <a:rPr b="1" i="1" lang="en-US" sz="2400"/>
              <a:t>A</a:t>
            </a:r>
            <a:r>
              <a:rPr b="1" baseline="-25000" i="1" lang="en-US" sz="2400"/>
              <a:t>1 </a:t>
            </a:r>
            <a:r>
              <a:rPr b="1" i="1" lang="en-US" sz="2400"/>
              <a:t>, A</a:t>
            </a:r>
            <a:r>
              <a:rPr b="1" baseline="-25000" i="1" lang="en-US" sz="2400"/>
              <a:t>2 </a:t>
            </a:r>
            <a:r>
              <a:rPr b="1" i="1" lang="en-US" sz="2400"/>
              <a:t>, … A</a:t>
            </a:r>
            <a:r>
              <a:rPr b="1" baseline="-25000" i="1" lang="en-US" sz="2400"/>
              <a:t>i</a:t>
            </a:r>
            <a:r>
              <a:rPr b="1" i="1" lang="en-US" sz="2400"/>
              <a:t> ,… A</a:t>
            </a:r>
            <a:r>
              <a:rPr b="1" baseline="-25000" i="1" lang="en-US" sz="2400"/>
              <a:t>N</a:t>
            </a:r>
            <a:endParaRPr/>
          </a:p>
          <a:p>
            <a:pPr indent="-285750" lvl="1" marL="742950" rtl="0" algn="l">
              <a:spcBef>
                <a:spcPts val="370"/>
              </a:spcBef>
              <a:spcAft>
                <a:spcPts val="0"/>
              </a:spcAft>
              <a:buSzPct val="100000"/>
              <a:buChar char="⮚"/>
            </a:pPr>
            <a:r>
              <a:rPr lang="en-US" sz="2000"/>
              <a:t>Each has a budget </a:t>
            </a:r>
            <a:r>
              <a:rPr b="1" i="1" lang="en-US" sz="2000"/>
              <a:t>B</a:t>
            </a:r>
            <a:r>
              <a:rPr b="1" lang="en-US" sz="2000"/>
              <a:t> = </a:t>
            </a:r>
            <a:r>
              <a:rPr b="1" i="1" lang="en-US" sz="2000"/>
              <a:t>i</a:t>
            </a:r>
            <a:r>
              <a:rPr b="1" lang="en-US" sz="2000"/>
              <a:t>      </a:t>
            </a:r>
            <a:r>
              <a:rPr lang="en-US" sz="2000"/>
              <a:t>// budgets are 1,2,3,…, N</a:t>
            </a:r>
            <a:endParaRPr/>
          </a:p>
          <a:p>
            <a:pPr indent="-342900" lvl="0" marL="342900" rtl="0" algn="l">
              <a:spcBef>
                <a:spcPts val="444"/>
              </a:spcBef>
              <a:spcAft>
                <a:spcPts val="0"/>
              </a:spcAft>
              <a:buSzPct val="100000"/>
              <a:buChar char="●"/>
            </a:pPr>
            <a:r>
              <a:rPr b="1" lang="en-US" sz="2400">
                <a:solidFill>
                  <a:srgbClr val="0000FF"/>
                </a:solidFill>
              </a:rPr>
              <a:t>Queries:</a:t>
            </a:r>
            <a:endParaRPr/>
          </a:p>
          <a:p>
            <a:pPr indent="-285750" lvl="1" marL="742950" rtl="0" algn="l">
              <a:spcBef>
                <a:spcPts val="370"/>
              </a:spcBef>
              <a:spcAft>
                <a:spcPts val="0"/>
              </a:spcAft>
              <a:buSzPct val="100000"/>
              <a:buChar char="⮚"/>
            </a:pPr>
            <a:r>
              <a:rPr b="1" i="1" lang="en-US" sz="2000"/>
              <a:t>N∙B</a:t>
            </a:r>
            <a:r>
              <a:rPr lang="en-US" sz="2000"/>
              <a:t> queries appear in </a:t>
            </a:r>
            <a:r>
              <a:rPr b="1" i="1" lang="en-US" sz="2000">
                <a:solidFill>
                  <a:srgbClr val="FF0000"/>
                </a:solidFill>
              </a:rPr>
              <a:t>N</a:t>
            </a:r>
            <a:r>
              <a:rPr lang="en-US" sz="2000">
                <a:solidFill>
                  <a:srgbClr val="FF0000"/>
                </a:solidFill>
              </a:rPr>
              <a:t> rounds of </a:t>
            </a:r>
            <a:r>
              <a:rPr b="1" i="1" lang="en-US" sz="2000">
                <a:solidFill>
                  <a:srgbClr val="FF0000"/>
                </a:solidFill>
              </a:rPr>
              <a:t>B</a:t>
            </a:r>
            <a:r>
              <a:rPr lang="en-US" sz="2000">
                <a:solidFill>
                  <a:srgbClr val="FF0000"/>
                </a:solidFill>
              </a:rPr>
              <a:t> queries each</a:t>
            </a:r>
            <a:endParaRPr/>
          </a:p>
          <a:p>
            <a:pPr indent="-342900" lvl="0" marL="342900" rtl="0" algn="l">
              <a:spcBef>
                <a:spcPts val="444"/>
              </a:spcBef>
              <a:spcAft>
                <a:spcPts val="0"/>
              </a:spcAft>
              <a:buSzPct val="100000"/>
              <a:buChar char="●"/>
            </a:pPr>
            <a:r>
              <a:rPr b="1" lang="en-US" sz="2400">
                <a:solidFill>
                  <a:srgbClr val="D60093"/>
                </a:solidFill>
              </a:rPr>
              <a:t>Bidding (requirement or qualification):</a:t>
            </a:r>
            <a:endParaRPr/>
          </a:p>
          <a:p>
            <a:pPr indent="-285750" lvl="1" marL="742950" rtl="0" algn="l">
              <a:spcBef>
                <a:spcPts val="370"/>
              </a:spcBef>
              <a:spcAft>
                <a:spcPts val="0"/>
              </a:spcAft>
              <a:buSzPct val="100000"/>
              <a:buChar char="⮚"/>
            </a:pPr>
            <a:r>
              <a:rPr lang="en-US" sz="2000"/>
              <a:t>Round </a:t>
            </a:r>
            <a:r>
              <a:rPr b="1" lang="en-US" sz="2000"/>
              <a:t>1</a:t>
            </a:r>
            <a:r>
              <a:rPr lang="en-US" sz="2000"/>
              <a:t> queries can be bid by  </a:t>
            </a:r>
            <a:r>
              <a:rPr b="1" lang="en-US" sz="2000"/>
              <a:t>A</a:t>
            </a:r>
            <a:r>
              <a:rPr b="1" baseline="-25000" lang="en-US" sz="2000"/>
              <a:t>1</a:t>
            </a:r>
            <a:r>
              <a:rPr b="1" lang="en-US" sz="2000"/>
              <a:t>, A</a:t>
            </a:r>
            <a:r>
              <a:rPr b="1" baseline="-25000" lang="en-US" sz="2000"/>
              <a:t>2</a:t>
            </a:r>
            <a:r>
              <a:rPr b="1" lang="en-US" sz="2000"/>
              <a:t>,     …,   …,   A</a:t>
            </a:r>
            <a:r>
              <a:rPr b="1" baseline="-25000" lang="en-US" sz="2000"/>
              <a:t>N </a:t>
            </a:r>
            <a:endParaRPr/>
          </a:p>
          <a:p>
            <a:pPr indent="-285750" lvl="1" marL="742950" rtl="0" algn="l">
              <a:spcBef>
                <a:spcPts val="370"/>
              </a:spcBef>
              <a:spcAft>
                <a:spcPts val="0"/>
              </a:spcAft>
              <a:buSzPct val="100000"/>
              <a:buChar char="⮚"/>
            </a:pPr>
            <a:r>
              <a:rPr lang="en-US" sz="2000"/>
              <a:t>Round </a:t>
            </a:r>
            <a:r>
              <a:rPr b="1" lang="en-US" sz="2000"/>
              <a:t>2</a:t>
            </a:r>
            <a:r>
              <a:rPr lang="en-US" sz="2000"/>
              <a:t> queries can be bid by         </a:t>
            </a:r>
            <a:r>
              <a:rPr b="1" lang="en-US" sz="2000"/>
              <a:t>A</a:t>
            </a:r>
            <a:r>
              <a:rPr b="1" baseline="-25000" lang="en-US" sz="2000"/>
              <a:t>2</a:t>
            </a:r>
            <a:r>
              <a:rPr b="1" lang="en-US" sz="2000"/>
              <a:t>, A</a:t>
            </a:r>
            <a:r>
              <a:rPr b="1" baseline="-25000" lang="en-US" sz="2000"/>
              <a:t>3</a:t>
            </a:r>
            <a:r>
              <a:rPr b="1" lang="en-US" sz="2000"/>
              <a:t>, …,  …, A</a:t>
            </a:r>
            <a:r>
              <a:rPr b="1" baseline="-25000" lang="en-US" sz="2000"/>
              <a:t>N</a:t>
            </a:r>
            <a:endParaRPr/>
          </a:p>
          <a:p>
            <a:pPr indent="-285750" lvl="1" marL="742950" rtl="0" algn="l">
              <a:spcBef>
                <a:spcPts val="370"/>
              </a:spcBef>
              <a:spcAft>
                <a:spcPts val="0"/>
              </a:spcAft>
              <a:buSzPct val="100000"/>
              <a:buChar char="⮚"/>
            </a:pPr>
            <a:r>
              <a:rPr lang="en-US" sz="2000"/>
              <a:t>Round </a:t>
            </a:r>
            <a:r>
              <a:rPr b="1" i="1" lang="en-US" sz="2000"/>
              <a:t>i</a:t>
            </a:r>
            <a:r>
              <a:rPr lang="en-US" sz="2000"/>
              <a:t> queries can be bid by                        </a:t>
            </a:r>
            <a:r>
              <a:rPr b="1" lang="en-US" sz="2000"/>
              <a:t>A</a:t>
            </a:r>
            <a:r>
              <a:rPr b="1" baseline="-25000" lang="en-US" sz="2000"/>
              <a:t>i</a:t>
            </a:r>
            <a:r>
              <a:rPr b="1" lang="en-US" sz="2000"/>
              <a:t>, …, A</a:t>
            </a:r>
            <a:r>
              <a:rPr b="1" baseline="-25000" lang="en-US" sz="2000"/>
              <a:t>N</a:t>
            </a:r>
            <a:endParaRPr/>
          </a:p>
          <a:p>
            <a:pPr indent="-342900" lvl="0" marL="342900" rtl="0" algn="l">
              <a:spcBef>
                <a:spcPts val="444"/>
              </a:spcBef>
              <a:spcAft>
                <a:spcPts val="0"/>
              </a:spcAft>
              <a:buSzPct val="100000"/>
              <a:buChar char="●"/>
            </a:pPr>
            <a:r>
              <a:rPr b="1" lang="en-US" sz="2400">
                <a:solidFill>
                  <a:srgbClr val="008000"/>
                </a:solidFill>
              </a:rPr>
              <a:t>Optimum allocation:   </a:t>
            </a:r>
            <a:r>
              <a:rPr lang="en-US" sz="1900"/>
              <a:t>// from front to back</a:t>
            </a:r>
            <a:br>
              <a:rPr b="1" lang="en-US" sz="2400">
                <a:solidFill>
                  <a:srgbClr val="008000"/>
                </a:solidFill>
              </a:rPr>
            </a:br>
            <a:r>
              <a:rPr lang="en-US" sz="2400"/>
              <a:t>Allocate round </a:t>
            </a:r>
            <a:r>
              <a:rPr b="1" i="1" lang="en-US" sz="2400"/>
              <a:t>i</a:t>
            </a:r>
            <a:r>
              <a:rPr lang="en-US" sz="2400"/>
              <a:t> queries to </a:t>
            </a:r>
            <a:r>
              <a:rPr b="1" i="1" lang="en-US" sz="2400"/>
              <a:t>A</a:t>
            </a:r>
            <a:r>
              <a:rPr b="1" baseline="-25000" i="1" lang="en-US" sz="2400"/>
              <a:t>i </a:t>
            </a:r>
            <a:r>
              <a:rPr lang="en-US" sz="2400"/>
              <a:t>      </a:t>
            </a:r>
            <a:r>
              <a:rPr lang="en-US" sz="2200"/>
              <a:t>// even though there are other bidders</a:t>
            </a:r>
            <a:endParaRPr b="1" baseline="-25000" i="1" sz="2400"/>
          </a:p>
          <a:p>
            <a:pPr indent="-285750" lvl="1" marL="742950" rtl="0" algn="l">
              <a:spcBef>
                <a:spcPts val="370"/>
              </a:spcBef>
              <a:spcAft>
                <a:spcPts val="0"/>
              </a:spcAft>
              <a:buSzPct val="100000"/>
              <a:buChar char="⮚"/>
            </a:pPr>
            <a:r>
              <a:rPr lang="en-US" sz="2000"/>
              <a:t>Optimum revenue </a:t>
            </a:r>
            <a:r>
              <a:rPr b="1" i="1" lang="en-US" sz="2000"/>
              <a:t>N</a:t>
            </a:r>
            <a:r>
              <a:rPr b="1" lang="en-US" sz="2000"/>
              <a:t>∙</a:t>
            </a:r>
            <a:r>
              <a:rPr b="1" i="1" lang="en-US" sz="2000"/>
              <a:t>B</a:t>
            </a:r>
            <a:r>
              <a:rPr lang="en-US" sz="2000"/>
              <a:t> = 1+2+3+…+N</a:t>
            </a:r>
            <a:endParaRPr b="1" i="1" sz="2000"/>
          </a:p>
          <a:p>
            <a:pPr indent="-342900" lvl="0" marL="342900" rtl="0" algn="l">
              <a:spcBef>
                <a:spcPts val="444"/>
              </a:spcBef>
              <a:spcAft>
                <a:spcPts val="0"/>
              </a:spcAft>
              <a:buSzPct val="100000"/>
              <a:buChar char="●"/>
            </a:pPr>
            <a:r>
              <a:rPr b="1" lang="en-US" sz="2400"/>
              <a:t>BALANCE: </a:t>
            </a:r>
            <a:r>
              <a:rPr lang="en-US" sz="1900"/>
              <a:t>// from back to front</a:t>
            </a:r>
            <a:endParaRPr sz="2400"/>
          </a:p>
          <a:p>
            <a:pPr indent="-285750" lvl="1" marL="742950" rtl="0" algn="l">
              <a:spcBef>
                <a:spcPts val="370"/>
              </a:spcBef>
              <a:spcAft>
                <a:spcPts val="0"/>
              </a:spcAft>
              <a:buSzPct val="100000"/>
              <a:buChar char="⮚"/>
            </a:pPr>
            <a:r>
              <a:rPr lang="en-US" sz="2000"/>
              <a:t>Assigns query in round 1 to N advertisers equally, since all can bid on q1</a:t>
            </a:r>
            <a:endParaRPr/>
          </a:p>
          <a:p>
            <a:pPr indent="-228600" lvl="2" marL="1143000" rtl="0" algn="l">
              <a:spcBef>
                <a:spcPts val="333"/>
              </a:spcBef>
              <a:spcAft>
                <a:spcPts val="0"/>
              </a:spcAft>
              <a:buSzPct val="100000"/>
              <a:buFont typeface="Calibri"/>
              <a:buChar char="•"/>
            </a:pPr>
            <a:r>
              <a:rPr lang="en-US" sz="1800"/>
              <a:t>But prefer/select the bidder with the largest remaining budget, e.g., A</a:t>
            </a:r>
            <a:r>
              <a:rPr baseline="-25000" lang="en-US" sz="1800"/>
              <a:t>N</a:t>
            </a:r>
            <a:endParaRPr/>
          </a:p>
          <a:p>
            <a:pPr indent="-285750" lvl="1" marL="742950" rtl="0" algn="l">
              <a:spcBef>
                <a:spcPts val="370"/>
              </a:spcBef>
              <a:spcAft>
                <a:spcPts val="0"/>
              </a:spcAft>
              <a:buSzPct val="100000"/>
              <a:buChar char="⮚"/>
            </a:pPr>
            <a:r>
              <a:rPr lang="en-US" sz="2000"/>
              <a:t>For q2, only A</a:t>
            </a:r>
            <a:r>
              <a:rPr baseline="-25000" lang="en-US" sz="2000"/>
              <a:t>2</a:t>
            </a:r>
            <a:r>
              <a:rPr lang="en-US" sz="2000"/>
              <a:t>, A</a:t>
            </a:r>
            <a:r>
              <a:rPr baseline="-25000" lang="en-US" sz="2000"/>
              <a:t>3</a:t>
            </a:r>
            <a:r>
              <a:rPr lang="en-US" sz="2000"/>
              <a:t>, …, A</a:t>
            </a:r>
            <a:r>
              <a:rPr baseline="-25000" lang="en-US" sz="2000"/>
              <a:t>N</a:t>
            </a:r>
            <a:r>
              <a:rPr lang="en-US" sz="2000"/>
              <a:t> can bid, so still prefer the larger bidders;</a:t>
            </a:r>
            <a:endParaRPr baseline="-25000" sz="2000"/>
          </a:p>
          <a:p>
            <a:pPr indent="-285750" lvl="1" marL="742950" rtl="0" algn="l">
              <a:spcBef>
                <a:spcPts val="370"/>
              </a:spcBef>
              <a:spcAft>
                <a:spcPts val="0"/>
              </a:spcAft>
              <a:buSzPct val="100000"/>
              <a:buChar char="⮚"/>
            </a:pPr>
            <a:r>
              <a:rPr lang="en-US" sz="2000"/>
              <a:t>For each query qi, only A</a:t>
            </a:r>
            <a:r>
              <a:rPr baseline="-25000" lang="en-US" sz="2000"/>
              <a:t>i</a:t>
            </a:r>
            <a:r>
              <a:rPr lang="en-US" sz="2000"/>
              <a:t>, …,  A</a:t>
            </a:r>
            <a:r>
              <a:rPr baseline="-25000" lang="en-US" sz="2000"/>
              <a:t>N </a:t>
            </a:r>
            <a:r>
              <a:rPr lang="en-US" sz="2000"/>
              <a:t> still prefer the back bidders</a:t>
            </a:r>
            <a:endParaRPr/>
          </a:p>
          <a:p>
            <a:pPr indent="-168275" lvl="1" marL="742950" rtl="0" algn="l">
              <a:spcBef>
                <a:spcPts val="370"/>
              </a:spcBef>
              <a:spcAft>
                <a:spcPts val="0"/>
              </a:spcAft>
              <a:buSzPct val="100000"/>
              <a:buNone/>
            </a:pPr>
            <a:r>
              <a:t/>
            </a:r>
            <a:endParaRPr sz="2000"/>
          </a:p>
        </p:txBody>
      </p:sp>
      <p:sp>
        <p:nvSpPr>
          <p:cNvPr id="929" name="Google Shape;929;p61"/>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30" name="Google Shape;930;p61"/>
          <p:cNvSpPr txBox="1"/>
          <p:nvPr/>
        </p:nvSpPr>
        <p:spPr>
          <a:xfrm>
            <a:off x="152400" y="39655"/>
            <a:ext cx="83058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Tahoma"/>
                <a:ea typeface="Tahoma"/>
                <a:cs typeface="Tahoma"/>
                <a:sym typeface="Tahoma"/>
              </a:rPr>
              <a:t>Kalyanasundaram, B., &amp; Pruhs, K. R. (2000). An optimal deterministic algorithm for online b-matching. </a:t>
            </a:r>
            <a:r>
              <a:rPr i="1" lang="en-US" sz="1600">
                <a:solidFill>
                  <a:schemeClr val="dk1"/>
                </a:solidFill>
                <a:latin typeface="Tahoma"/>
                <a:ea typeface="Tahoma"/>
                <a:cs typeface="Tahoma"/>
                <a:sym typeface="Tahoma"/>
              </a:rPr>
              <a:t>Theoretical Computer Science</a:t>
            </a:r>
            <a:r>
              <a:rPr lang="en-US" sz="1600">
                <a:solidFill>
                  <a:schemeClr val="dk1"/>
                </a:solidFill>
                <a:latin typeface="Tahoma"/>
                <a:ea typeface="Tahoma"/>
                <a:cs typeface="Tahoma"/>
                <a:sym typeface="Tahoma"/>
              </a:rPr>
              <a:t>, </a:t>
            </a:r>
            <a:r>
              <a:rPr i="1" lang="en-US" sz="1600">
                <a:solidFill>
                  <a:schemeClr val="dk1"/>
                </a:solidFill>
                <a:latin typeface="Tahoma"/>
                <a:ea typeface="Tahoma"/>
                <a:cs typeface="Tahoma"/>
                <a:sym typeface="Tahoma"/>
              </a:rPr>
              <a:t>233</a:t>
            </a:r>
            <a:r>
              <a:rPr lang="en-US" sz="1600">
                <a:solidFill>
                  <a:schemeClr val="dk1"/>
                </a:solidFill>
                <a:latin typeface="Tahoma"/>
                <a:ea typeface="Tahoma"/>
                <a:cs typeface="Tahoma"/>
                <a:sym typeface="Tahoma"/>
              </a:rPr>
              <a:t>(1-2), 319-325.</a:t>
            </a:r>
            <a:endParaRPr/>
          </a:p>
        </p:txBody>
      </p:sp>
      <p:sp>
        <p:nvSpPr>
          <p:cNvPr id="931" name="Google Shape;931;p61"/>
          <p:cNvSpPr txBox="1"/>
          <p:nvPr/>
        </p:nvSpPr>
        <p:spPr>
          <a:xfrm>
            <a:off x="6701634" y="2032337"/>
            <a:ext cx="1748043" cy="1384995"/>
          </a:xfrm>
          <a:prstGeom prst="rect">
            <a:avLst/>
          </a:prstGeom>
          <a:solidFill>
            <a:srgbClr val="FDE9D8"/>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200">
                <a:solidFill>
                  <a:schemeClr val="dk1"/>
                </a:solidFill>
                <a:latin typeface="Tahoma"/>
                <a:ea typeface="Tahoma"/>
                <a:cs typeface="Tahoma"/>
                <a:sym typeface="Tahoma"/>
              </a:rPr>
              <a:t>Round 1 has 1 queries</a:t>
            </a:r>
            <a:endParaRPr/>
          </a:p>
          <a:p>
            <a:pPr indent="0" lvl="0" marL="0" marR="0" rtl="0" algn="l">
              <a:spcBef>
                <a:spcPts val="0"/>
              </a:spcBef>
              <a:spcAft>
                <a:spcPts val="0"/>
              </a:spcAft>
              <a:buNone/>
            </a:pPr>
            <a:r>
              <a:rPr lang="en-US" sz="1200">
                <a:solidFill>
                  <a:schemeClr val="dk1"/>
                </a:solidFill>
                <a:latin typeface="Tahoma"/>
                <a:ea typeface="Tahoma"/>
                <a:cs typeface="Tahoma"/>
                <a:sym typeface="Tahoma"/>
              </a:rPr>
              <a:t>Round 2 has 2 queries</a:t>
            </a:r>
            <a:endParaRPr/>
          </a:p>
          <a:p>
            <a:pPr indent="0" lvl="0" marL="0" marR="0" rtl="0" algn="l">
              <a:spcBef>
                <a:spcPts val="0"/>
              </a:spcBef>
              <a:spcAft>
                <a:spcPts val="0"/>
              </a:spcAft>
              <a:buNone/>
            </a:pPr>
            <a:r>
              <a:rPr lang="en-US" sz="1200">
                <a:solidFill>
                  <a:schemeClr val="dk1"/>
                </a:solidFill>
                <a:latin typeface="Tahoma"/>
                <a:ea typeface="Tahoma"/>
                <a:cs typeface="Tahoma"/>
                <a:sym typeface="Tahoma"/>
              </a:rPr>
              <a:t>Round 3 has 3 queries</a:t>
            </a:r>
            <a:endParaRPr/>
          </a:p>
          <a:p>
            <a:pPr indent="0" lvl="0" marL="0" marR="0" rtl="0" algn="l">
              <a:spcBef>
                <a:spcPts val="0"/>
              </a:spcBef>
              <a:spcAft>
                <a:spcPts val="0"/>
              </a:spcAft>
              <a:buNone/>
            </a:pPr>
            <a:r>
              <a:rPr lang="en-US" sz="1200">
                <a:solidFill>
                  <a:schemeClr val="dk1"/>
                </a:solidFill>
                <a:latin typeface="Tahoma"/>
                <a:ea typeface="Tahoma"/>
                <a:cs typeface="Tahoma"/>
                <a:sym typeface="Tahoma"/>
              </a:rPr>
              <a:t>…</a:t>
            </a:r>
            <a:endParaRPr/>
          </a:p>
          <a:p>
            <a:pPr indent="0" lvl="0" marL="0" marR="0" rtl="0" algn="l">
              <a:spcBef>
                <a:spcPts val="0"/>
              </a:spcBef>
              <a:spcAft>
                <a:spcPts val="0"/>
              </a:spcAft>
              <a:buNone/>
            </a:pPr>
            <a:r>
              <a:rPr lang="en-US" sz="1200">
                <a:solidFill>
                  <a:schemeClr val="dk1"/>
                </a:solidFill>
                <a:latin typeface="Tahoma"/>
                <a:ea typeface="Tahoma"/>
                <a:cs typeface="Tahoma"/>
                <a:sym typeface="Tahoma"/>
              </a:rPr>
              <a:t>Round </a:t>
            </a:r>
            <a:r>
              <a:rPr i="1" lang="en-US" sz="1200">
                <a:solidFill>
                  <a:schemeClr val="dk1"/>
                </a:solidFill>
                <a:latin typeface="Tahoma"/>
                <a:ea typeface="Tahoma"/>
                <a:cs typeface="Tahoma"/>
                <a:sym typeface="Tahoma"/>
              </a:rPr>
              <a:t>i</a:t>
            </a:r>
            <a:r>
              <a:rPr lang="en-US" sz="1200">
                <a:solidFill>
                  <a:schemeClr val="dk1"/>
                </a:solidFill>
                <a:latin typeface="Tahoma"/>
                <a:ea typeface="Tahoma"/>
                <a:cs typeface="Tahoma"/>
                <a:sym typeface="Tahoma"/>
              </a:rPr>
              <a:t> has </a:t>
            </a:r>
            <a:r>
              <a:rPr i="1" lang="en-US" sz="1200">
                <a:solidFill>
                  <a:schemeClr val="dk1"/>
                </a:solidFill>
                <a:latin typeface="Tahoma"/>
                <a:ea typeface="Tahoma"/>
                <a:cs typeface="Tahoma"/>
                <a:sym typeface="Tahoma"/>
              </a:rPr>
              <a:t>i </a:t>
            </a:r>
            <a:r>
              <a:rPr lang="en-US" sz="1200">
                <a:solidFill>
                  <a:schemeClr val="dk1"/>
                </a:solidFill>
                <a:latin typeface="Tahoma"/>
                <a:ea typeface="Tahoma"/>
                <a:cs typeface="Tahoma"/>
                <a:sym typeface="Tahoma"/>
              </a:rPr>
              <a:t> queries</a:t>
            </a:r>
            <a:endParaRPr/>
          </a:p>
          <a:p>
            <a:pPr indent="0" lvl="0" marL="0" marR="0" rtl="0" algn="l">
              <a:spcBef>
                <a:spcPts val="0"/>
              </a:spcBef>
              <a:spcAft>
                <a:spcPts val="0"/>
              </a:spcAft>
              <a:buNone/>
            </a:pPr>
            <a:r>
              <a:rPr lang="en-US" sz="1200">
                <a:solidFill>
                  <a:schemeClr val="dk1"/>
                </a:solidFill>
                <a:latin typeface="Tahoma"/>
                <a:ea typeface="Tahoma"/>
                <a:cs typeface="Tahoma"/>
                <a:sym typeface="Tahoma"/>
              </a:rPr>
              <a:t>…</a:t>
            </a:r>
            <a:endParaRPr/>
          </a:p>
          <a:p>
            <a:pPr indent="0" lvl="0" marL="0" marR="0" rtl="0" algn="l">
              <a:spcBef>
                <a:spcPts val="0"/>
              </a:spcBef>
              <a:spcAft>
                <a:spcPts val="0"/>
              </a:spcAft>
              <a:buNone/>
            </a:pPr>
            <a:r>
              <a:rPr lang="en-US" sz="1200">
                <a:solidFill>
                  <a:schemeClr val="dk1"/>
                </a:solidFill>
                <a:latin typeface="Tahoma"/>
                <a:ea typeface="Tahoma"/>
                <a:cs typeface="Tahoma"/>
                <a:sym typeface="Tahoma"/>
              </a:rPr>
              <a:t>Round N has N queries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13" st="1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14" st="1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28">
                                            <p:txEl>
                                              <p:pRg end="15" st="1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3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6" name="Shape 936"/>
        <p:cNvGrpSpPr/>
        <p:nvPr/>
      </p:nvGrpSpPr>
      <p:grpSpPr>
        <a:xfrm>
          <a:off x="0" y="0"/>
          <a:ext cx="0" cy="0"/>
          <a:chOff x="0" y="0"/>
          <a:chExt cx="0" cy="0"/>
        </a:xfrm>
      </p:grpSpPr>
      <p:sp>
        <p:nvSpPr>
          <p:cNvPr id="937" name="Google Shape;937;p62"/>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Allocation</a:t>
            </a:r>
            <a:endParaRPr/>
          </a:p>
        </p:txBody>
      </p:sp>
      <p:sp>
        <p:nvSpPr>
          <p:cNvPr id="938" name="Google Shape;938;p62"/>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39" name="Google Shape;939;p62"/>
          <p:cNvSpPr/>
          <p:nvPr/>
        </p:nvSpPr>
        <p:spPr>
          <a:xfrm>
            <a:off x="914400" y="1354137"/>
            <a:ext cx="533400" cy="22860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40" name="Google Shape;940;p62"/>
          <p:cNvSpPr/>
          <p:nvPr/>
        </p:nvSpPr>
        <p:spPr>
          <a:xfrm>
            <a:off x="1676400" y="1354137"/>
            <a:ext cx="533400" cy="22860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41" name="Google Shape;941;p62"/>
          <p:cNvSpPr/>
          <p:nvPr/>
        </p:nvSpPr>
        <p:spPr>
          <a:xfrm>
            <a:off x="2438400" y="1354137"/>
            <a:ext cx="533400" cy="22860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42" name="Google Shape;942;p62"/>
          <p:cNvSpPr/>
          <p:nvPr/>
        </p:nvSpPr>
        <p:spPr>
          <a:xfrm>
            <a:off x="5410200" y="1354137"/>
            <a:ext cx="533400" cy="22860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43" name="Google Shape;943;p62"/>
          <p:cNvSpPr/>
          <p:nvPr/>
        </p:nvSpPr>
        <p:spPr>
          <a:xfrm>
            <a:off x="6172200" y="1354137"/>
            <a:ext cx="533400" cy="2286000"/>
          </a:xfrm>
          <a:prstGeom prst="rect">
            <a:avLst/>
          </a:prstGeom>
          <a:no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44" name="Google Shape;944;p62"/>
          <p:cNvSpPr txBox="1"/>
          <p:nvPr/>
        </p:nvSpPr>
        <p:spPr>
          <a:xfrm>
            <a:off x="3810000" y="2420937"/>
            <a:ext cx="558800" cy="64135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dk1"/>
                </a:solidFill>
                <a:latin typeface="Tahoma"/>
                <a:ea typeface="Tahoma"/>
                <a:cs typeface="Tahoma"/>
                <a:sym typeface="Tahoma"/>
              </a:rPr>
              <a:t>…</a:t>
            </a:r>
            <a:endParaRPr/>
          </a:p>
        </p:txBody>
      </p:sp>
      <p:sp>
        <p:nvSpPr>
          <p:cNvPr id="945" name="Google Shape;945;p62"/>
          <p:cNvSpPr txBox="1"/>
          <p:nvPr/>
        </p:nvSpPr>
        <p:spPr>
          <a:xfrm>
            <a:off x="838200" y="3654425"/>
            <a:ext cx="620700" cy="45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A</a:t>
            </a:r>
            <a:r>
              <a:rPr baseline="-25000" lang="en-US" sz="2400">
                <a:solidFill>
                  <a:schemeClr val="dk1"/>
                </a:solidFill>
                <a:latin typeface="Tahoma"/>
                <a:ea typeface="Tahoma"/>
                <a:cs typeface="Tahoma"/>
                <a:sym typeface="Tahoma"/>
              </a:rPr>
              <a:t>1</a:t>
            </a:r>
            <a:endParaRPr/>
          </a:p>
        </p:txBody>
      </p:sp>
      <p:sp>
        <p:nvSpPr>
          <p:cNvPr id="946" name="Google Shape;946;p62"/>
          <p:cNvSpPr txBox="1"/>
          <p:nvPr/>
        </p:nvSpPr>
        <p:spPr>
          <a:xfrm>
            <a:off x="1600200" y="3671875"/>
            <a:ext cx="657600" cy="45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A</a:t>
            </a:r>
            <a:r>
              <a:rPr baseline="-25000" lang="en-US" sz="2400">
                <a:solidFill>
                  <a:schemeClr val="dk1"/>
                </a:solidFill>
                <a:latin typeface="Tahoma"/>
                <a:ea typeface="Tahoma"/>
                <a:cs typeface="Tahoma"/>
                <a:sym typeface="Tahoma"/>
              </a:rPr>
              <a:t>2</a:t>
            </a:r>
            <a:endParaRPr/>
          </a:p>
        </p:txBody>
      </p:sp>
      <p:sp>
        <p:nvSpPr>
          <p:cNvPr id="947" name="Google Shape;947;p62"/>
          <p:cNvSpPr txBox="1"/>
          <p:nvPr/>
        </p:nvSpPr>
        <p:spPr>
          <a:xfrm>
            <a:off x="2362200" y="3671875"/>
            <a:ext cx="776700" cy="45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A</a:t>
            </a:r>
            <a:r>
              <a:rPr baseline="-25000" lang="en-US" sz="2400">
                <a:solidFill>
                  <a:schemeClr val="dk1"/>
                </a:solidFill>
                <a:latin typeface="Tahoma"/>
                <a:ea typeface="Tahoma"/>
                <a:cs typeface="Tahoma"/>
                <a:sym typeface="Tahoma"/>
              </a:rPr>
              <a:t>3</a:t>
            </a:r>
            <a:endParaRPr/>
          </a:p>
        </p:txBody>
      </p:sp>
      <p:sp>
        <p:nvSpPr>
          <p:cNvPr id="948" name="Google Shape;948;p62"/>
          <p:cNvSpPr txBox="1"/>
          <p:nvPr/>
        </p:nvSpPr>
        <p:spPr>
          <a:xfrm>
            <a:off x="5334000" y="3640125"/>
            <a:ext cx="838200" cy="45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A</a:t>
            </a:r>
            <a:r>
              <a:rPr baseline="-25000" lang="en-US" sz="2400">
                <a:solidFill>
                  <a:schemeClr val="dk1"/>
                </a:solidFill>
                <a:latin typeface="Tahoma"/>
                <a:ea typeface="Tahoma"/>
                <a:cs typeface="Tahoma"/>
                <a:sym typeface="Tahoma"/>
              </a:rPr>
              <a:t>N-1</a:t>
            </a:r>
            <a:endParaRPr/>
          </a:p>
        </p:txBody>
      </p:sp>
      <p:sp>
        <p:nvSpPr>
          <p:cNvPr id="949" name="Google Shape;949;p62"/>
          <p:cNvSpPr txBox="1"/>
          <p:nvPr/>
        </p:nvSpPr>
        <p:spPr>
          <a:xfrm>
            <a:off x="6096000" y="3654425"/>
            <a:ext cx="776700" cy="45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A</a:t>
            </a:r>
            <a:r>
              <a:rPr baseline="-25000" lang="en-US" sz="2400">
                <a:solidFill>
                  <a:schemeClr val="dk1"/>
                </a:solidFill>
                <a:latin typeface="Tahoma"/>
                <a:ea typeface="Tahoma"/>
                <a:cs typeface="Tahoma"/>
                <a:sym typeface="Tahoma"/>
              </a:rPr>
              <a:t>N</a:t>
            </a:r>
            <a:endParaRPr/>
          </a:p>
        </p:txBody>
      </p:sp>
      <p:grpSp>
        <p:nvGrpSpPr>
          <p:cNvPr id="950" name="Google Shape;950;p62"/>
          <p:cNvGrpSpPr/>
          <p:nvPr/>
        </p:nvGrpSpPr>
        <p:grpSpPr>
          <a:xfrm>
            <a:off x="914400" y="3349625"/>
            <a:ext cx="7240698" cy="476237"/>
            <a:chOff x="576" y="2169"/>
            <a:chExt cx="4548" cy="300"/>
          </a:xfrm>
        </p:grpSpPr>
        <p:sp>
          <p:nvSpPr>
            <p:cNvPr id="951" name="Google Shape;951;p62"/>
            <p:cNvSpPr/>
            <p:nvPr/>
          </p:nvSpPr>
          <p:spPr>
            <a:xfrm>
              <a:off x="576" y="2208"/>
              <a:ext cx="336" cy="144"/>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52" name="Google Shape;952;p62"/>
            <p:cNvSpPr/>
            <p:nvPr/>
          </p:nvSpPr>
          <p:spPr>
            <a:xfrm>
              <a:off x="1056" y="2208"/>
              <a:ext cx="336" cy="144"/>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53" name="Google Shape;953;p62"/>
            <p:cNvSpPr/>
            <p:nvPr/>
          </p:nvSpPr>
          <p:spPr>
            <a:xfrm>
              <a:off x="1536" y="2208"/>
              <a:ext cx="336" cy="144"/>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54" name="Google Shape;954;p62"/>
            <p:cNvSpPr/>
            <p:nvPr/>
          </p:nvSpPr>
          <p:spPr>
            <a:xfrm>
              <a:off x="3408" y="2208"/>
              <a:ext cx="336" cy="144"/>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55" name="Google Shape;955;p62"/>
            <p:cNvSpPr/>
            <p:nvPr/>
          </p:nvSpPr>
          <p:spPr>
            <a:xfrm>
              <a:off x="3888" y="2208"/>
              <a:ext cx="336" cy="144"/>
            </a:xfrm>
            <a:prstGeom prst="rect">
              <a:avLst/>
            </a:prstGeom>
            <a:solidFill>
              <a:srgbClr val="0066FF"/>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56" name="Google Shape;956;p62"/>
            <p:cNvSpPr txBox="1"/>
            <p:nvPr/>
          </p:nvSpPr>
          <p:spPr>
            <a:xfrm>
              <a:off x="4224" y="2169"/>
              <a:ext cx="900" cy="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B/N</a:t>
              </a:r>
              <a:endParaRPr/>
            </a:p>
          </p:txBody>
        </p:sp>
      </p:grpSp>
      <p:grpSp>
        <p:nvGrpSpPr>
          <p:cNvPr id="957" name="Google Shape;957;p62"/>
          <p:cNvGrpSpPr/>
          <p:nvPr/>
        </p:nvGrpSpPr>
        <p:grpSpPr>
          <a:xfrm>
            <a:off x="1676400" y="3030525"/>
            <a:ext cx="6457950" cy="476250"/>
            <a:chOff x="1056" y="1968"/>
            <a:chExt cx="4068" cy="300"/>
          </a:xfrm>
        </p:grpSpPr>
        <p:sp>
          <p:nvSpPr>
            <p:cNvPr id="958" name="Google Shape;958;p62"/>
            <p:cNvSpPr/>
            <p:nvPr/>
          </p:nvSpPr>
          <p:spPr>
            <a:xfrm>
              <a:off x="1056" y="2016"/>
              <a:ext cx="336" cy="192"/>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59" name="Google Shape;959;p62"/>
            <p:cNvSpPr/>
            <p:nvPr/>
          </p:nvSpPr>
          <p:spPr>
            <a:xfrm>
              <a:off x="1536" y="2016"/>
              <a:ext cx="336" cy="192"/>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60" name="Google Shape;960;p62"/>
            <p:cNvSpPr/>
            <p:nvPr/>
          </p:nvSpPr>
          <p:spPr>
            <a:xfrm>
              <a:off x="3408" y="2016"/>
              <a:ext cx="336" cy="192"/>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61" name="Google Shape;961;p62"/>
            <p:cNvSpPr/>
            <p:nvPr/>
          </p:nvSpPr>
          <p:spPr>
            <a:xfrm>
              <a:off x="3888" y="2016"/>
              <a:ext cx="336" cy="192"/>
            </a:xfrm>
            <a:prstGeom prst="rect">
              <a:avLst/>
            </a:prstGeom>
            <a:solidFill>
              <a:srgbClr val="66FF33"/>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62" name="Google Shape;962;p62"/>
            <p:cNvSpPr txBox="1"/>
            <p:nvPr/>
          </p:nvSpPr>
          <p:spPr>
            <a:xfrm>
              <a:off x="4224" y="1968"/>
              <a:ext cx="900" cy="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B/(N-1)</a:t>
              </a:r>
              <a:endParaRPr/>
            </a:p>
          </p:txBody>
        </p:sp>
      </p:grpSp>
      <p:grpSp>
        <p:nvGrpSpPr>
          <p:cNvPr id="963" name="Google Shape;963;p62"/>
          <p:cNvGrpSpPr/>
          <p:nvPr/>
        </p:nvGrpSpPr>
        <p:grpSpPr>
          <a:xfrm>
            <a:off x="2438400" y="2663825"/>
            <a:ext cx="5692446" cy="476237"/>
            <a:chOff x="1536" y="1737"/>
            <a:chExt cx="3588" cy="300"/>
          </a:xfrm>
        </p:grpSpPr>
        <p:sp>
          <p:nvSpPr>
            <p:cNvPr id="964" name="Google Shape;964;p62"/>
            <p:cNvSpPr/>
            <p:nvPr/>
          </p:nvSpPr>
          <p:spPr>
            <a:xfrm>
              <a:off x="1536" y="1776"/>
              <a:ext cx="336" cy="240"/>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65" name="Google Shape;965;p62"/>
            <p:cNvSpPr/>
            <p:nvPr/>
          </p:nvSpPr>
          <p:spPr>
            <a:xfrm>
              <a:off x="3408" y="1776"/>
              <a:ext cx="336" cy="240"/>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66" name="Google Shape;966;p62"/>
            <p:cNvSpPr/>
            <p:nvPr/>
          </p:nvSpPr>
          <p:spPr>
            <a:xfrm>
              <a:off x="3888" y="1776"/>
              <a:ext cx="336" cy="240"/>
            </a:xfrm>
            <a:prstGeom prst="rect">
              <a:avLst/>
            </a:prstGeom>
            <a:solidFill>
              <a:srgbClr val="FFFF00"/>
            </a:solidFill>
            <a:ln cap="flat" cmpd="sng" w="9525">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400">
                <a:solidFill>
                  <a:schemeClr val="dk1"/>
                </a:solidFill>
                <a:latin typeface="Tahoma"/>
                <a:ea typeface="Tahoma"/>
                <a:cs typeface="Tahoma"/>
                <a:sym typeface="Tahoma"/>
              </a:endParaRPr>
            </a:p>
          </p:txBody>
        </p:sp>
        <p:sp>
          <p:nvSpPr>
            <p:cNvPr id="967" name="Google Shape;967;p62"/>
            <p:cNvSpPr txBox="1"/>
            <p:nvPr/>
          </p:nvSpPr>
          <p:spPr>
            <a:xfrm>
              <a:off x="4224" y="1737"/>
              <a:ext cx="900" cy="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dk1"/>
                  </a:solidFill>
                  <a:latin typeface="Tahoma"/>
                  <a:ea typeface="Tahoma"/>
                  <a:cs typeface="Tahoma"/>
                  <a:sym typeface="Tahoma"/>
                </a:rPr>
                <a:t>B/(N-2)</a:t>
              </a:r>
              <a:endParaRPr/>
            </a:p>
          </p:txBody>
        </p:sp>
      </p:grpSp>
      <p:sp>
        <p:nvSpPr>
          <p:cNvPr id="968" name="Google Shape;968;p62"/>
          <p:cNvSpPr txBox="1"/>
          <p:nvPr/>
        </p:nvSpPr>
        <p:spPr>
          <a:xfrm>
            <a:off x="609600" y="4191000"/>
            <a:ext cx="8382000" cy="929400"/>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rgbClr val="008000"/>
              </a:buClr>
              <a:buSzPts val="1800"/>
              <a:buFont typeface="Arial"/>
              <a:buChar char="•"/>
            </a:pPr>
            <a:r>
              <a:rPr b="1" lang="en-US" sz="1800">
                <a:solidFill>
                  <a:srgbClr val="008000"/>
                </a:solidFill>
                <a:latin typeface="Calibri"/>
                <a:ea typeface="Calibri"/>
                <a:cs typeface="Calibri"/>
                <a:sym typeface="Calibri"/>
              </a:rPr>
              <a:t>Eventually, budgets of higher-numbered advertisers exhausted</a:t>
            </a:r>
            <a:endParaRPr/>
          </a:p>
          <a:p>
            <a:pPr indent="-342900" lvl="0" marL="34290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j is approximate value where </a:t>
            </a:r>
            <a:r>
              <a:rPr lang="en-US" sz="1800">
                <a:solidFill>
                  <a:srgbClr val="FF0000"/>
                </a:solidFill>
                <a:latin typeface="Calibri"/>
                <a:ea typeface="Calibri"/>
                <a:cs typeface="Calibri"/>
                <a:sym typeface="Calibri"/>
              </a:rPr>
              <a:t>all advertisers are out of budget </a:t>
            </a:r>
            <a:r>
              <a:rPr lang="en-US" sz="1800">
                <a:solidFill>
                  <a:schemeClr val="dk1"/>
                </a:solidFill>
                <a:latin typeface="Calibri"/>
                <a:ea typeface="Calibri"/>
                <a:cs typeface="Calibri"/>
                <a:sym typeface="Calibri"/>
              </a:rPr>
              <a:t>or </a:t>
            </a:r>
            <a:r>
              <a:rPr lang="en-US" sz="1800">
                <a:solidFill>
                  <a:srgbClr val="FF0000"/>
                </a:solidFill>
                <a:latin typeface="Calibri"/>
                <a:ea typeface="Calibri"/>
                <a:cs typeface="Calibri"/>
                <a:sym typeface="Calibri"/>
              </a:rPr>
              <a:t>can</a:t>
            </a:r>
            <a:r>
              <a:rPr lang="en-US" sz="1800">
                <a:solidFill>
                  <a:srgbClr val="FF0000"/>
                </a:solidFill>
                <a:latin typeface="Calibri"/>
                <a:ea typeface="Calibri"/>
                <a:cs typeface="Calibri"/>
                <a:sym typeface="Calibri"/>
              </a:rPr>
              <a:t>not bid on the remaining queries</a:t>
            </a:r>
            <a:endParaRPr b="1" sz="1800">
              <a:solidFill>
                <a:srgbClr val="FF0066"/>
              </a:solidFill>
              <a:latin typeface="Calibri"/>
              <a:ea typeface="Calibri"/>
              <a:cs typeface="Calibri"/>
              <a:sym typeface="Calibri"/>
            </a:endParaRPr>
          </a:p>
        </p:txBody>
      </p:sp>
      <p:sp>
        <p:nvSpPr>
          <p:cNvPr id="969" name="Google Shape;969;p62"/>
          <p:cNvSpPr txBox="1"/>
          <p:nvPr/>
        </p:nvSpPr>
        <p:spPr>
          <a:xfrm>
            <a:off x="838200" y="5237162"/>
            <a:ext cx="7028399" cy="1323439"/>
          </a:xfrm>
          <a:prstGeom prst="rect">
            <a:avLst/>
          </a:prstGeom>
          <a:solidFill>
            <a:srgbClr val="FDE9D8"/>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Tahoma"/>
                <a:ea typeface="Tahoma"/>
                <a:cs typeface="Tahoma"/>
                <a:sym typeface="Tahoma"/>
              </a:rPr>
              <a:t>Each round has revenue B so the approx. total revenue is B x j = BN(1-1/e)</a:t>
            </a:r>
            <a:endParaRPr/>
          </a:p>
          <a:p>
            <a:pPr indent="0" lvl="0" marL="0" marR="0" rtl="0" algn="l">
              <a:spcBef>
                <a:spcPts val="0"/>
              </a:spcBef>
              <a:spcAft>
                <a:spcPts val="0"/>
              </a:spcAft>
              <a:buNone/>
            </a:pPr>
            <a:r>
              <a:rPr lang="en-US" sz="1600">
                <a:solidFill>
                  <a:schemeClr val="dk1"/>
                </a:solidFill>
                <a:latin typeface="Tahoma"/>
                <a:ea typeface="Tahoma"/>
                <a:cs typeface="Tahoma"/>
                <a:sym typeface="Tahoma"/>
              </a:rPr>
              <a:t>1+1/2+…+1/n</a:t>
            </a:r>
            <a:endParaRPr/>
          </a:p>
          <a:p>
            <a:pPr indent="0" lvl="0" marL="0" marR="0" rtl="0" algn="l">
              <a:spcBef>
                <a:spcPts val="0"/>
              </a:spcBef>
              <a:spcAft>
                <a:spcPts val="0"/>
              </a:spcAft>
              <a:buNone/>
            </a:pPr>
            <a:r>
              <a:rPr lang="en-US" sz="1600">
                <a:solidFill>
                  <a:schemeClr val="dk1"/>
                </a:solidFill>
                <a:latin typeface="Tahoma"/>
                <a:ea typeface="Tahoma"/>
                <a:cs typeface="Tahoma"/>
                <a:sym typeface="Tahoma"/>
              </a:rPr>
              <a:t>1+1/2+…+1/(n-j)</a:t>
            </a:r>
            <a:endParaRPr/>
          </a:p>
          <a:p>
            <a:pPr indent="0" lvl="0" marL="0" marR="0" rtl="0" algn="l">
              <a:spcBef>
                <a:spcPts val="0"/>
              </a:spcBef>
              <a:spcAft>
                <a:spcPts val="0"/>
              </a:spcAft>
              <a:buNone/>
            </a:pPr>
            <a:r>
              <a:rPr lang="en-US" sz="1600">
                <a:solidFill>
                  <a:schemeClr val="dk1"/>
                </a:solidFill>
                <a:latin typeface="Tahoma"/>
                <a:ea typeface="Tahoma"/>
                <a:cs typeface="Tahoma"/>
                <a:sym typeface="Tahoma"/>
              </a:rPr>
              <a:t>…</a:t>
            </a:r>
            <a:endParaRPr/>
          </a:p>
          <a:p>
            <a:pPr indent="0" lvl="0" marL="0" marR="0" rtl="0" algn="l">
              <a:spcBef>
                <a:spcPts val="0"/>
              </a:spcBef>
              <a:spcAft>
                <a:spcPts val="0"/>
              </a:spcAft>
              <a:buNone/>
            </a:pPr>
            <a:r>
              <a:rPr lang="en-US" sz="1600">
                <a:solidFill>
                  <a:schemeClr val="dk1"/>
                </a:solidFill>
                <a:latin typeface="Tahoma"/>
                <a:ea typeface="Tahoma"/>
                <a:cs typeface="Tahoma"/>
                <a:sym typeface="Tahoma"/>
              </a:rPr>
              <a:t>1/(n-j+1)+…+1/n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6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sp>
        <p:nvSpPr>
          <p:cNvPr id="975" name="Google Shape;975;p63"/>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BALANCE Allocation</a:t>
            </a:r>
            <a:endParaRPr/>
          </a:p>
        </p:txBody>
      </p:sp>
      <p:sp>
        <p:nvSpPr>
          <p:cNvPr id="976" name="Google Shape;976;p63"/>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77" name="Google Shape;977;p63"/>
          <p:cNvSpPr txBox="1"/>
          <p:nvPr/>
        </p:nvSpPr>
        <p:spPr>
          <a:xfrm>
            <a:off x="381000" y="4978175"/>
            <a:ext cx="8382000" cy="1766100"/>
          </a:xfrm>
          <a:prstGeom prst="rect">
            <a:avLst/>
          </a:prstGeom>
          <a:noFill/>
          <a:ln>
            <a:noFill/>
          </a:ln>
        </p:spPr>
        <p:txBody>
          <a:bodyPr anchorCtr="0" anchor="t" bIns="45700" lIns="91425" spcFirstLastPara="1" rIns="91425" wrap="square" tIns="45700">
            <a:spAutoFit/>
          </a:bodyPr>
          <a:lstStyle/>
          <a:p>
            <a:pPr indent="-228600" lvl="0" marL="342900" marR="0" rtl="0" algn="l">
              <a:spcBef>
                <a:spcPts val="0"/>
              </a:spcBef>
              <a:spcAft>
                <a:spcPts val="0"/>
              </a:spcAft>
              <a:buClr>
                <a:schemeClr val="dk1"/>
              </a:buClr>
              <a:buSzPts val="1800"/>
              <a:buFont typeface="Arial"/>
              <a:buNone/>
            </a:pPr>
            <a:r>
              <a:t/>
            </a:r>
            <a:endParaRPr sz="1800">
              <a:solidFill>
                <a:srgbClr val="FF0000"/>
              </a:solidFill>
              <a:latin typeface="Calibri"/>
              <a:ea typeface="Calibri"/>
              <a:cs typeface="Calibri"/>
              <a:sym typeface="Calibri"/>
            </a:endParaRPr>
          </a:p>
          <a:p>
            <a:pPr indent="-228600" lvl="0" marL="342900" marR="0" rtl="0" algn="l">
              <a:spcBef>
                <a:spcPts val="0"/>
              </a:spcBef>
              <a:spcAft>
                <a:spcPts val="0"/>
              </a:spcAft>
              <a:buClr>
                <a:schemeClr val="dk1"/>
              </a:buClr>
              <a:buSzPts val="1800"/>
              <a:buFont typeface="Arial"/>
              <a:buNone/>
            </a:pPr>
            <a:r>
              <a:t/>
            </a:r>
            <a:endParaRPr b="1" sz="1800">
              <a:solidFill>
                <a:srgbClr val="008000"/>
              </a:solidFill>
              <a:latin typeface="Calibri"/>
              <a:ea typeface="Calibri"/>
              <a:cs typeface="Calibri"/>
              <a:sym typeface="Calibri"/>
            </a:endParaRPr>
          </a:p>
          <a:p>
            <a:pPr indent="-342900" lvl="0" marL="342900" marR="0" rtl="0" algn="l">
              <a:spcBef>
                <a:spcPts val="0"/>
              </a:spcBef>
              <a:spcAft>
                <a:spcPts val="0"/>
              </a:spcAft>
              <a:buClr>
                <a:srgbClr val="000000"/>
              </a:buClr>
              <a:buSzPts val="1800"/>
              <a:buFont typeface="Arial"/>
              <a:buChar char="•"/>
            </a:pPr>
            <a:r>
              <a:rPr b="1" lang="en-US" sz="1800">
                <a:solidFill>
                  <a:srgbClr val="000000"/>
                </a:solidFill>
                <a:latin typeface="Calibri"/>
                <a:ea typeface="Calibri"/>
                <a:cs typeface="Calibri"/>
                <a:sym typeface="Calibri"/>
              </a:rPr>
              <a:t>So we want j such that ln</a:t>
            </a:r>
            <a:r>
              <a:rPr b="1" lang="en-US" sz="1800">
                <a:latin typeface="Calibri"/>
                <a:ea typeface="Calibri"/>
                <a:cs typeface="Calibri"/>
                <a:sym typeface="Calibri"/>
              </a:rPr>
              <a:t>(</a:t>
            </a:r>
            <a:r>
              <a:rPr b="1" lang="en-US" sz="1800">
                <a:solidFill>
                  <a:srgbClr val="000000"/>
                </a:solidFill>
                <a:latin typeface="Calibri"/>
                <a:ea typeface="Calibri"/>
                <a:cs typeface="Calibri"/>
                <a:sym typeface="Calibri"/>
              </a:rPr>
              <a:t>N</a:t>
            </a:r>
            <a:r>
              <a:rPr b="1" lang="en-US" sz="1800">
                <a:latin typeface="Calibri"/>
                <a:ea typeface="Calibri"/>
                <a:cs typeface="Calibri"/>
                <a:sym typeface="Calibri"/>
              </a:rPr>
              <a:t>) - </a:t>
            </a:r>
            <a:r>
              <a:rPr b="1" lang="en-US" sz="1800">
                <a:solidFill>
                  <a:srgbClr val="000000"/>
                </a:solidFill>
                <a:latin typeface="Calibri"/>
                <a:ea typeface="Calibri"/>
                <a:cs typeface="Calibri"/>
                <a:sym typeface="Calibri"/>
              </a:rPr>
              <a:t>ln</a:t>
            </a:r>
            <a:r>
              <a:rPr b="1" lang="en-US" sz="1800">
                <a:latin typeface="Calibri"/>
                <a:ea typeface="Calibri"/>
                <a:cs typeface="Calibri"/>
                <a:sym typeface="Calibri"/>
              </a:rPr>
              <a:t>(</a:t>
            </a:r>
            <a:r>
              <a:rPr b="1" lang="en-US" sz="1800">
                <a:solidFill>
                  <a:srgbClr val="000000"/>
                </a:solidFill>
                <a:latin typeface="Calibri"/>
                <a:ea typeface="Calibri"/>
                <a:cs typeface="Calibri"/>
                <a:sym typeface="Calibri"/>
              </a:rPr>
              <a:t>N-j) = 1 (approximately)</a:t>
            </a:r>
            <a:endParaRPr/>
          </a:p>
          <a:p>
            <a:pPr indent="-342900" lvl="0" marL="34290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j = N(1-1/e) -&gt; </a:t>
            </a:r>
            <a:r>
              <a:rPr lang="en-US" sz="1800">
                <a:solidFill>
                  <a:schemeClr val="dk1"/>
                </a:solidFill>
                <a:latin typeface="Tahoma"/>
                <a:ea typeface="Tahoma"/>
                <a:cs typeface="Tahoma"/>
                <a:sym typeface="Tahoma"/>
              </a:rPr>
              <a:t>Each round has revenue B so the approx. total revenue is B x j</a:t>
            </a:r>
            <a:endParaRPr sz="1800">
              <a:solidFill>
                <a:srgbClr val="FF0000"/>
              </a:solidFill>
              <a:latin typeface="Calibri"/>
              <a:ea typeface="Calibri"/>
              <a:cs typeface="Calibri"/>
              <a:sym typeface="Calibri"/>
            </a:endParaRPr>
          </a:p>
          <a:p>
            <a:pPr indent="-342900" lvl="0" marL="342900" marR="0" rtl="0" algn="l">
              <a:spcBef>
                <a:spcPts val="0"/>
              </a:spcBef>
              <a:spcAft>
                <a:spcPts val="0"/>
              </a:spcAft>
              <a:buClr>
                <a:srgbClr val="008000"/>
              </a:buClr>
              <a:buSzPts val="1800"/>
              <a:buFont typeface="Arial"/>
              <a:buChar char="•"/>
            </a:pPr>
            <a:r>
              <a:rPr b="1" lang="en-US" sz="1800">
                <a:solidFill>
                  <a:srgbClr val="008000"/>
                </a:solidFill>
                <a:latin typeface="Calibri"/>
                <a:ea typeface="Calibri"/>
                <a:cs typeface="Calibri"/>
                <a:sym typeface="Calibri"/>
              </a:rPr>
              <a:t>Approximate revenue of Balance Algorithm is </a:t>
            </a:r>
            <a:r>
              <a:rPr b="1" lang="en-US" sz="1800">
                <a:solidFill>
                  <a:srgbClr val="FF0066"/>
                </a:solidFill>
                <a:latin typeface="Calibri"/>
                <a:ea typeface="Calibri"/>
                <a:cs typeface="Calibri"/>
                <a:sym typeface="Calibri"/>
              </a:rPr>
              <a:t>BN(1-1/e)</a:t>
            </a:r>
            <a:endParaRPr/>
          </a:p>
          <a:p>
            <a:pPr indent="-342900" lvl="0" marL="342900" marR="0" rtl="0" algn="l">
              <a:spcBef>
                <a:spcPts val="0"/>
              </a:spcBef>
              <a:spcAft>
                <a:spcPts val="0"/>
              </a:spcAft>
              <a:buClr>
                <a:srgbClr val="008000"/>
              </a:buClr>
              <a:buSzPts val="1800"/>
              <a:buFont typeface="Arial"/>
              <a:buChar char="•"/>
            </a:pPr>
            <a:r>
              <a:rPr b="1" lang="en-US" sz="1800">
                <a:solidFill>
                  <a:srgbClr val="008000"/>
                </a:solidFill>
                <a:latin typeface="Calibri"/>
                <a:ea typeface="Calibri"/>
                <a:cs typeface="Calibri"/>
                <a:sym typeface="Calibri"/>
              </a:rPr>
              <a:t>Competitive ratio is </a:t>
            </a:r>
            <a:r>
              <a:rPr b="1" lang="en-US" sz="1800">
                <a:solidFill>
                  <a:srgbClr val="FF0066"/>
                </a:solidFill>
                <a:latin typeface="Calibri"/>
                <a:ea typeface="Calibri"/>
                <a:cs typeface="Calibri"/>
                <a:sym typeface="Calibri"/>
              </a:rPr>
              <a:t>1-1/e</a:t>
            </a:r>
            <a:endParaRPr/>
          </a:p>
        </p:txBody>
      </p:sp>
      <p:pic>
        <p:nvPicPr>
          <p:cNvPr id="978" name="Google Shape;978;p63"/>
          <p:cNvPicPr preferRelativeResize="0"/>
          <p:nvPr/>
        </p:nvPicPr>
        <p:blipFill rotWithShape="1">
          <a:blip r:embed="rId3">
            <a:alphaModFix/>
          </a:blip>
          <a:srcRect b="0" l="0" r="0" t="0"/>
          <a:stretch/>
        </p:blipFill>
        <p:spPr>
          <a:xfrm>
            <a:off x="533400" y="3737656"/>
            <a:ext cx="3277089" cy="657020"/>
          </a:xfrm>
          <a:prstGeom prst="rect">
            <a:avLst/>
          </a:prstGeom>
          <a:noFill/>
          <a:ln>
            <a:noFill/>
          </a:ln>
        </p:spPr>
      </p:pic>
      <p:pic>
        <p:nvPicPr>
          <p:cNvPr id="979" name="Google Shape;979;p63"/>
          <p:cNvPicPr preferRelativeResize="0"/>
          <p:nvPr/>
        </p:nvPicPr>
        <p:blipFill rotWithShape="1">
          <a:blip r:embed="rId4">
            <a:alphaModFix/>
          </a:blip>
          <a:srcRect b="0" l="0" r="0" t="0"/>
          <a:stretch/>
        </p:blipFill>
        <p:spPr>
          <a:xfrm>
            <a:off x="2976874" y="4329025"/>
            <a:ext cx="5991796" cy="307765"/>
          </a:xfrm>
          <a:prstGeom prst="rect">
            <a:avLst/>
          </a:prstGeom>
          <a:noFill/>
          <a:ln>
            <a:noFill/>
          </a:ln>
        </p:spPr>
      </p:pic>
      <p:pic>
        <p:nvPicPr>
          <p:cNvPr id="980" name="Google Shape;980;p63"/>
          <p:cNvPicPr preferRelativeResize="0"/>
          <p:nvPr/>
        </p:nvPicPr>
        <p:blipFill rotWithShape="1">
          <a:blip r:embed="rId5">
            <a:alphaModFix/>
          </a:blip>
          <a:srcRect b="0" l="0" r="0" t="18549"/>
          <a:stretch/>
        </p:blipFill>
        <p:spPr>
          <a:xfrm>
            <a:off x="1300333" y="4745963"/>
            <a:ext cx="2692400" cy="271857"/>
          </a:xfrm>
          <a:prstGeom prst="rect">
            <a:avLst/>
          </a:prstGeom>
          <a:noFill/>
          <a:ln>
            <a:noFill/>
          </a:ln>
        </p:spPr>
      </p:pic>
      <p:sp>
        <p:nvSpPr>
          <p:cNvPr id="981" name="Google Shape;981;p63"/>
          <p:cNvSpPr txBox="1"/>
          <p:nvPr/>
        </p:nvSpPr>
        <p:spPr>
          <a:xfrm>
            <a:off x="608970" y="3306764"/>
            <a:ext cx="4907049" cy="33855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Tahoma"/>
                <a:ea typeface="Tahoma"/>
                <a:cs typeface="Tahoma"/>
                <a:sym typeface="Tahoma"/>
              </a:rPr>
              <a:t>Last round, the last bidder used up all its budget, B:</a:t>
            </a:r>
            <a:endParaRPr/>
          </a:p>
        </p:txBody>
      </p:sp>
      <p:pic>
        <p:nvPicPr>
          <p:cNvPr id="982" name="Google Shape;982;p63"/>
          <p:cNvPicPr preferRelativeResize="0"/>
          <p:nvPr/>
        </p:nvPicPr>
        <p:blipFill rotWithShape="1">
          <a:blip r:embed="rId6">
            <a:alphaModFix/>
          </a:blip>
          <a:srcRect b="0" l="0" r="0" t="0"/>
          <a:stretch/>
        </p:blipFill>
        <p:spPr>
          <a:xfrm>
            <a:off x="608970" y="1527491"/>
            <a:ext cx="4191000" cy="1685192"/>
          </a:xfrm>
          <a:prstGeom prst="rect">
            <a:avLst/>
          </a:prstGeom>
          <a:noFill/>
          <a:ln>
            <a:noFill/>
          </a:ln>
        </p:spPr>
      </p:pic>
      <p:sp>
        <p:nvSpPr>
          <p:cNvPr id="983" name="Google Shape;983;p63"/>
          <p:cNvSpPr txBox="1"/>
          <p:nvPr/>
        </p:nvSpPr>
        <p:spPr>
          <a:xfrm>
            <a:off x="5005781" y="1550740"/>
            <a:ext cx="4038600" cy="1477328"/>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rgbClr val="008000"/>
              </a:buClr>
              <a:buSzPts val="1800"/>
              <a:buFont typeface="Arial"/>
              <a:buChar char="•"/>
            </a:pPr>
            <a:r>
              <a:rPr b="1" lang="en-US" sz="1800">
                <a:solidFill>
                  <a:srgbClr val="008000"/>
                </a:solidFill>
                <a:latin typeface="Calibri"/>
                <a:ea typeface="Calibri"/>
                <a:cs typeface="Calibri"/>
                <a:sym typeface="Calibri"/>
              </a:rPr>
              <a:t>Eventually, budgets of higher-numbered advertisers exhausted</a:t>
            </a:r>
            <a:endParaRPr/>
          </a:p>
          <a:p>
            <a:pPr indent="-342900" lvl="0" marL="342900" marR="0" rtl="0" algn="l">
              <a:spcBef>
                <a:spcPts val="0"/>
              </a:spcBef>
              <a:spcAft>
                <a:spcPts val="0"/>
              </a:spcAft>
              <a:buClr>
                <a:schemeClr val="dk1"/>
              </a:buClr>
              <a:buSzPts val="1800"/>
              <a:buFont typeface="Arial"/>
              <a:buChar char="•"/>
            </a:pPr>
            <a:r>
              <a:rPr lang="en-US" sz="1800">
                <a:solidFill>
                  <a:schemeClr val="dk1"/>
                </a:solidFill>
                <a:latin typeface="Calibri"/>
                <a:ea typeface="Calibri"/>
                <a:cs typeface="Calibri"/>
                <a:sym typeface="Calibri"/>
              </a:rPr>
              <a:t>j is approximate value where </a:t>
            </a:r>
            <a:r>
              <a:rPr lang="en-US" sz="1800">
                <a:solidFill>
                  <a:srgbClr val="FF0000"/>
                </a:solidFill>
                <a:latin typeface="Calibri"/>
                <a:ea typeface="Calibri"/>
                <a:cs typeface="Calibri"/>
                <a:sym typeface="Calibri"/>
              </a:rPr>
              <a:t>all advertisers are out of budget </a:t>
            </a:r>
            <a:r>
              <a:rPr lang="en-US" sz="1800">
                <a:solidFill>
                  <a:schemeClr val="dk1"/>
                </a:solidFill>
                <a:latin typeface="Calibri"/>
                <a:ea typeface="Calibri"/>
                <a:cs typeface="Calibri"/>
                <a:sym typeface="Calibri"/>
              </a:rPr>
              <a:t>or </a:t>
            </a:r>
            <a:r>
              <a:rPr lang="en-US" sz="1800">
                <a:solidFill>
                  <a:srgbClr val="FF0000"/>
                </a:solidFill>
                <a:latin typeface="Calibri"/>
                <a:ea typeface="Calibri"/>
                <a:cs typeface="Calibri"/>
                <a:sym typeface="Calibri"/>
              </a:rPr>
              <a:t>do not bid on remaining queries</a:t>
            </a:r>
            <a:endParaRPr b="1" sz="1800">
              <a:solidFill>
                <a:srgbClr val="FF0066"/>
              </a:solidFill>
              <a:latin typeface="Calibri"/>
              <a:ea typeface="Calibri"/>
              <a:cs typeface="Calibri"/>
              <a:sym typeface="Calibri"/>
            </a:endParaRPr>
          </a:p>
        </p:txBody>
      </p:sp>
      <p:sp>
        <p:nvSpPr>
          <p:cNvPr id="984" name="Google Shape;984;p63"/>
          <p:cNvSpPr txBox="1"/>
          <p:nvPr/>
        </p:nvSpPr>
        <p:spPr>
          <a:xfrm>
            <a:off x="533400" y="5041296"/>
            <a:ext cx="71628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Tahoma"/>
                <a:ea typeface="Tahoma"/>
                <a:cs typeface="Tahoma"/>
                <a:sym typeface="Tahoma"/>
              </a:rPr>
              <a:t>(1+1/2+…+1/n) - (1+1/2+…+1/(n-j)) = 1/(n-j+1)+…+1/n</a:t>
            </a:r>
            <a:endParaRPr/>
          </a:p>
          <a:p>
            <a:pPr indent="0" lvl="0" marL="0" marR="0" rtl="0" algn="l">
              <a:spcBef>
                <a:spcPts val="0"/>
              </a:spcBef>
              <a:spcAft>
                <a:spcPts val="0"/>
              </a:spcAft>
              <a:buNone/>
            </a:pPr>
            <a:r>
              <a:t/>
            </a:r>
            <a:endParaRPr sz="1600">
              <a:solidFill>
                <a:schemeClr val="dk1"/>
              </a:solidFill>
              <a:latin typeface="Tahoma"/>
              <a:ea typeface="Tahoma"/>
              <a:cs typeface="Tahoma"/>
              <a:sym typeface="Tahoma"/>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9" name="Shape 989"/>
        <p:cNvGrpSpPr/>
        <p:nvPr/>
      </p:nvGrpSpPr>
      <p:grpSpPr>
        <a:xfrm>
          <a:off x="0" y="0"/>
          <a:ext cx="0" cy="0"/>
          <a:chOff x="0" y="0"/>
          <a:chExt cx="0" cy="0"/>
        </a:xfrm>
      </p:grpSpPr>
      <p:sp>
        <p:nvSpPr>
          <p:cNvPr id="990" name="Google Shape;990;p64"/>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General Version of the Problem</a:t>
            </a:r>
            <a:endParaRPr/>
          </a:p>
        </p:txBody>
      </p:sp>
      <p:sp>
        <p:nvSpPr>
          <p:cNvPr id="991" name="Google Shape;991;p64"/>
          <p:cNvSpPr txBox="1"/>
          <p:nvPr>
            <p:ph idx="1" type="body"/>
          </p:nvPr>
        </p:nvSpPr>
        <p:spPr>
          <a:xfrm>
            <a:off x="457200" y="1295400"/>
            <a:ext cx="8229600" cy="5410200"/>
          </a:xfrm>
          <a:prstGeom prst="rect">
            <a:avLst/>
          </a:prstGeom>
          <a:noFill/>
          <a:ln>
            <a:noFill/>
          </a:ln>
        </p:spPr>
        <p:txBody>
          <a:bodyPr anchorCtr="0" anchor="t" bIns="45700" lIns="91425" spcFirstLastPara="1" rIns="91425" wrap="square" tIns="45700">
            <a:normAutofit/>
          </a:bodyPr>
          <a:lstStyle/>
          <a:p>
            <a:pPr indent="-342900" lvl="0" marL="342900" rtl="0" algn="l">
              <a:spcBef>
                <a:spcPts val="0"/>
              </a:spcBef>
              <a:spcAft>
                <a:spcPts val="0"/>
              </a:spcAft>
              <a:buSzPts val="2400"/>
              <a:buChar char="●"/>
            </a:pPr>
            <a:r>
              <a:rPr b="1" lang="en-US" sz="2400">
                <a:solidFill>
                  <a:srgbClr val="0000FF"/>
                </a:solidFill>
              </a:rPr>
              <a:t>Balance works well when bids are 1,0</a:t>
            </a:r>
            <a:endParaRPr/>
          </a:p>
          <a:p>
            <a:pPr indent="-342900" lvl="0" marL="342900" rtl="0" algn="l">
              <a:spcBef>
                <a:spcPts val="480"/>
              </a:spcBef>
              <a:spcAft>
                <a:spcPts val="0"/>
              </a:spcAft>
              <a:buSzPts val="2400"/>
              <a:buChar char="●"/>
            </a:pPr>
            <a:r>
              <a:rPr b="1" lang="en-US" sz="2400">
                <a:solidFill>
                  <a:srgbClr val="0000FF"/>
                </a:solidFill>
              </a:rPr>
              <a:t>In practice, </a:t>
            </a:r>
            <a:r>
              <a:rPr b="1" lang="en-US" sz="2400">
                <a:solidFill>
                  <a:srgbClr val="FF0000"/>
                </a:solidFill>
              </a:rPr>
              <a:t>bids and budgets can be arbitrary</a:t>
            </a:r>
            <a:endParaRPr/>
          </a:p>
          <a:p>
            <a:pPr indent="-342900" lvl="0" marL="342900" rtl="0" algn="l">
              <a:spcBef>
                <a:spcPts val="480"/>
              </a:spcBef>
              <a:spcAft>
                <a:spcPts val="0"/>
              </a:spcAft>
              <a:buSzPts val="2400"/>
              <a:buChar char="●"/>
            </a:pPr>
            <a:r>
              <a:rPr b="1" lang="en-US" sz="2400">
                <a:solidFill>
                  <a:srgbClr val="D60093"/>
                </a:solidFill>
              </a:rPr>
              <a:t>In a general setting, BALANCE can perform poorly</a:t>
            </a:r>
            <a:endParaRPr/>
          </a:p>
          <a:p>
            <a:pPr indent="-342900" lvl="0" marL="342900" rtl="0" algn="l">
              <a:spcBef>
                <a:spcPts val="480"/>
              </a:spcBef>
              <a:spcAft>
                <a:spcPts val="0"/>
              </a:spcAft>
              <a:buSzPts val="2400"/>
              <a:buChar char="●"/>
            </a:pPr>
            <a:r>
              <a:rPr b="1" lang="en-US" sz="2400"/>
              <a:t>Example 8.9: </a:t>
            </a:r>
            <a:r>
              <a:rPr lang="en-US" sz="2400"/>
              <a:t>Consider two advertisers </a:t>
            </a:r>
            <a:r>
              <a:rPr b="1" i="1" lang="en-US" sz="2400"/>
              <a:t>A</a:t>
            </a:r>
            <a:r>
              <a:rPr b="1" baseline="-25000" i="1" lang="en-US" sz="2400"/>
              <a:t>1</a:t>
            </a:r>
            <a:r>
              <a:rPr lang="en-US" sz="2400"/>
              <a:t> and</a:t>
            </a:r>
            <a:r>
              <a:rPr b="1" lang="en-US" sz="2400"/>
              <a:t> </a:t>
            </a:r>
            <a:r>
              <a:rPr b="1" i="1" lang="en-US" sz="2400"/>
              <a:t>A</a:t>
            </a:r>
            <a:r>
              <a:rPr b="1" baseline="-25000" i="1" lang="en-US" sz="2400"/>
              <a:t>2</a:t>
            </a:r>
            <a:r>
              <a:rPr b="1" i="1" lang="en-US" sz="2400"/>
              <a:t> </a:t>
            </a:r>
            <a:endParaRPr/>
          </a:p>
          <a:p>
            <a:pPr indent="-285750" lvl="1" marL="742950" rtl="0" algn="l">
              <a:spcBef>
                <a:spcPts val="400"/>
              </a:spcBef>
              <a:spcAft>
                <a:spcPts val="0"/>
              </a:spcAft>
              <a:buSzPts val="2000"/>
              <a:buChar char="⮚"/>
            </a:pPr>
            <a:r>
              <a:rPr b="1" i="1" lang="en-US" sz="2000"/>
              <a:t>A</a:t>
            </a:r>
            <a:r>
              <a:rPr b="1" baseline="-25000" i="1" lang="en-US" sz="2000"/>
              <a:t>1</a:t>
            </a:r>
            <a:r>
              <a:rPr lang="en-US" sz="2000"/>
              <a:t>: </a:t>
            </a:r>
            <a:r>
              <a:rPr b="1" i="1" lang="en-US" sz="2000"/>
              <a:t>bid</a:t>
            </a:r>
            <a:r>
              <a:rPr b="1" baseline="-25000" i="1" lang="en-US" sz="2000"/>
              <a:t>1</a:t>
            </a:r>
            <a:r>
              <a:rPr lang="en-US" sz="2000"/>
              <a:t> =</a:t>
            </a:r>
            <a:r>
              <a:rPr b="1" lang="en-US" sz="2000"/>
              <a:t> 1</a:t>
            </a:r>
            <a:r>
              <a:rPr lang="en-US" sz="2000"/>
              <a:t>, </a:t>
            </a:r>
            <a:r>
              <a:rPr b="1" i="1" lang="en-US" sz="2000"/>
              <a:t>budget</a:t>
            </a:r>
            <a:r>
              <a:rPr b="1" baseline="-25000" i="1" lang="en-US" sz="2000"/>
              <a:t>1</a:t>
            </a:r>
            <a:r>
              <a:rPr lang="en-US" sz="2000"/>
              <a:t> = </a:t>
            </a:r>
            <a:r>
              <a:rPr b="1" lang="en-US" sz="2000"/>
              <a:t>110</a:t>
            </a:r>
            <a:endParaRPr/>
          </a:p>
          <a:p>
            <a:pPr indent="-285750" lvl="1" marL="742950" rtl="0" algn="l">
              <a:spcBef>
                <a:spcPts val="400"/>
              </a:spcBef>
              <a:spcAft>
                <a:spcPts val="0"/>
              </a:spcAft>
              <a:buSzPts val="2000"/>
              <a:buChar char="⮚"/>
            </a:pPr>
            <a:r>
              <a:rPr b="1" i="1" lang="en-US" sz="2000"/>
              <a:t>A</a:t>
            </a:r>
            <a:r>
              <a:rPr b="1" baseline="-25000" i="1" lang="en-US" sz="2000"/>
              <a:t>2</a:t>
            </a:r>
            <a:r>
              <a:rPr lang="en-US" sz="2000"/>
              <a:t>: </a:t>
            </a:r>
            <a:r>
              <a:rPr b="1" i="1" lang="en-US" sz="2000"/>
              <a:t>bid</a:t>
            </a:r>
            <a:r>
              <a:rPr b="1" baseline="-25000" i="1" lang="en-US" sz="2000"/>
              <a:t>2</a:t>
            </a:r>
            <a:r>
              <a:rPr lang="en-US" sz="2000"/>
              <a:t> = </a:t>
            </a:r>
            <a:r>
              <a:rPr b="1" lang="en-US" sz="2000"/>
              <a:t>10</a:t>
            </a:r>
            <a:r>
              <a:rPr lang="en-US" sz="2000"/>
              <a:t>, </a:t>
            </a:r>
            <a:r>
              <a:rPr b="1" i="1" lang="en-US" sz="2000"/>
              <a:t>budget</a:t>
            </a:r>
            <a:r>
              <a:rPr b="1" baseline="-25000" i="1" lang="en-US" sz="2000"/>
              <a:t>2</a:t>
            </a:r>
            <a:r>
              <a:rPr lang="en-US" sz="2000"/>
              <a:t> = </a:t>
            </a:r>
            <a:r>
              <a:rPr b="1" lang="en-US" sz="2000"/>
              <a:t>100</a:t>
            </a:r>
            <a:endParaRPr/>
          </a:p>
          <a:p>
            <a:pPr indent="-285750" lvl="1" marL="742950" rtl="0" algn="l">
              <a:spcBef>
                <a:spcPts val="400"/>
              </a:spcBef>
              <a:spcAft>
                <a:spcPts val="0"/>
              </a:spcAft>
              <a:buSzPts val="2000"/>
              <a:buChar char="⮚"/>
            </a:pPr>
            <a:r>
              <a:rPr lang="en-US" sz="2000"/>
              <a:t>Consider: we see </a:t>
            </a:r>
            <a:r>
              <a:rPr b="1" lang="en-US" sz="2000"/>
              <a:t>10</a:t>
            </a:r>
            <a:r>
              <a:rPr lang="en-US" sz="2000"/>
              <a:t> instances of </a:t>
            </a:r>
            <a:r>
              <a:rPr b="1" lang="en-US" sz="2000"/>
              <a:t>q</a:t>
            </a:r>
            <a:endParaRPr/>
          </a:p>
          <a:p>
            <a:pPr indent="-285750" lvl="1" marL="742950" rtl="0" algn="l">
              <a:spcBef>
                <a:spcPts val="400"/>
              </a:spcBef>
              <a:spcAft>
                <a:spcPts val="0"/>
              </a:spcAft>
              <a:buSzPts val="2000"/>
              <a:buChar char="⮚"/>
            </a:pPr>
            <a:r>
              <a:rPr lang="en-US" sz="2000"/>
              <a:t>BALANCE always selects </a:t>
            </a:r>
            <a:r>
              <a:rPr b="1" i="1" lang="en-US" sz="2000"/>
              <a:t>A</a:t>
            </a:r>
            <a:r>
              <a:rPr b="1" baseline="-25000" i="1" lang="en-US" sz="2000"/>
              <a:t>1</a:t>
            </a:r>
            <a:r>
              <a:rPr lang="en-US" sz="2000"/>
              <a:t> because it has largest remaining budget</a:t>
            </a:r>
            <a:endParaRPr/>
          </a:p>
          <a:p>
            <a:pPr indent="-285750" lvl="1" marL="742950" rtl="0" algn="l">
              <a:spcBef>
                <a:spcPts val="400"/>
              </a:spcBef>
              <a:spcAft>
                <a:spcPts val="0"/>
              </a:spcAft>
              <a:buSzPts val="2000"/>
              <a:buChar char="⮚"/>
            </a:pPr>
            <a:r>
              <a:rPr lang="en-US" sz="2000"/>
              <a:t>Earns total revenue = </a:t>
            </a:r>
            <a:r>
              <a:rPr b="1" lang="en-US" sz="2000"/>
              <a:t>10</a:t>
            </a:r>
            <a:endParaRPr/>
          </a:p>
          <a:p>
            <a:pPr indent="-285750" lvl="1" marL="742950" rtl="0" algn="l">
              <a:spcBef>
                <a:spcPts val="400"/>
              </a:spcBef>
              <a:spcAft>
                <a:spcPts val="0"/>
              </a:spcAft>
              <a:buSzPts val="2000"/>
              <a:buChar char="⮚"/>
            </a:pPr>
            <a:r>
              <a:rPr b="1" lang="en-US" sz="2000"/>
              <a:t>Favors advertiser with larger remaining budget</a:t>
            </a:r>
            <a:endParaRPr/>
          </a:p>
          <a:p>
            <a:pPr indent="-285750" lvl="1" marL="742950" rtl="0" algn="l">
              <a:spcBef>
                <a:spcPts val="400"/>
              </a:spcBef>
              <a:spcAft>
                <a:spcPts val="0"/>
              </a:spcAft>
              <a:buSzPts val="2000"/>
              <a:buChar char="⮚"/>
            </a:pPr>
            <a:r>
              <a:rPr lang="en-US" sz="2000"/>
              <a:t>Optimal earns </a:t>
            </a:r>
            <a:r>
              <a:rPr b="1" lang="en-US" sz="2000"/>
              <a:t>100</a:t>
            </a:r>
            <a:endParaRPr/>
          </a:p>
          <a:p>
            <a:pPr indent="-158750" lvl="1" marL="742950" rtl="0" algn="l">
              <a:spcBef>
                <a:spcPts val="400"/>
              </a:spcBef>
              <a:spcAft>
                <a:spcPts val="0"/>
              </a:spcAft>
              <a:buSzPts val="2000"/>
              <a:buNone/>
            </a:pPr>
            <a:r>
              <a:t/>
            </a:r>
            <a:endParaRPr sz="2000"/>
          </a:p>
          <a:p>
            <a:pPr indent="-285750" lvl="1" marL="742950" rtl="0" algn="l">
              <a:spcBef>
                <a:spcPts val="400"/>
              </a:spcBef>
              <a:spcAft>
                <a:spcPts val="0"/>
              </a:spcAft>
              <a:buSzPts val="2000"/>
              <a:buFont typeface="Noto Sans Symbols"/>
              <a:buNone/>
            </a:pPr>
            <a:r>
              <a:t/>
            </a:r>
            <a:endParaRPr sz="2000"/>
          </a:p>
        </p:txBody>
      </p:sp>
      <p:sp>
        <p:nvSpPr>
          <p:cNvPr id="992" name="Google Shape;992;p64"/>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993" name="Google Shape;993;p64"/>
          <p:cNvSpPr txBox="1"/>
          <p:nvPr/>
        </p:nvSpPr>
        <p:spPr>
          <a:xfrm>
            <a:off x="152400" y="39655"/>
            <a:ext cx="8305800"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Tahoma"/>
                <a:ea typeface="Tahoma"/>
                <a:cs typeface="Tahoma"/>
                <a:sym typeface="Tahoma"/>
              </a:rPr>
              <a:t>Kalyanasundaram, B., &amp; Pruhs, K. R. (2000). An optimal deterministic algorithm for online b-matching. </a:t>
            </a:r>
            <a:r>
              <a:rPr i="1" lang="en-US" sz="1600">
                <a:solidFill>
                  <a:schemeClr val="dk1"/>
                </a:solidFill>
                <a:latin typeface="Tahoma"/>
                <a:ea typeface="Tahoma"/>
                <a:cs typeface="Tahoma"/>
                <a:sym typeface="Tahoma"/>
              </a:rPr>
              <a:t>Theoretical Computer Science</a:t>
            </a:r>
            <a:r>
              <a:rPr lang="en-US" sz="1600">
                <a:solidFill>
                  <a:schemeClr val="dk1"/>
                </a:solidFill>
                <a:latin typeface="Tahoma"/>
                <a:ea typeface="Tahoma"/>
                <a:cs typeface="Tahoma"/>
                <a:sym typeface="Tahoma"/>
              </a:rPr>
              <a:t>, </a:t>
            </a:r>
            <a:r>
              <a:rPr i="1" lang="en-US" sz="1600">
                <a:solidFill>
                  <a:schemeClr val="dk1"/>
                </a:solidFill>
                <a:latin typeface="Tahoma"/>
                <a:ea typeface="Tahoma"/>
                <a:cs typeface="Tahoma"/>
                <a:sym typeface="Tahoma"/>
              </a:rPr>
              <a:t>233</a:t>
            </a:r>
            <a:r>
              <a:rPr lang="en-US" sz="1600">
                <a:solidFill>
                  <a:schemeClr val="dk1"/>
                </a:solidFill>
                <a:latin typeface="Tahoma"/>
                <a:ea typeface="Tahoma"/>
                <a:cs typeface="Tahoma"/>
                <a:sym typeface="Tahoma"/>
              </a:rPr>
              <a:t>(1-2), 319-325.</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91">
                                            <p:txEl>
                                              <p:pRg end="12" st="1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7" name="Shape 997"/>
        <p:cNvGrpSpPr/>
        <p:nvPr/>
      </p:nvGrpSpPr>
      <p:grpSpPr>
        <a:xfrm>
          <a:off x="0" y="0"/>
          <a:ext cx="0" cy="0"/>
          <a:chOff x="0" y="0"/>
          <a:chExt cx="0" cy="0"/>
        </a:xfrm>
      </p:grpSpPr>
      <p:sp>
        <p:nvSpPr>
          <p:cNvPr id="998" name="Google Shape;998;p65"/>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Modifications Needed to BALANCE Algorithm</a:t>
            </a:r>
            <a:endParaRPr/>
          </a:p>
        </p:txBody>
      </p:sp>
      <p:sp>
        <p:nvSpPr>
          <p:cNvPr id="999" name="Google Shape;999;p65"/>
          <p:cNvSpPr txBox="1"/>
          <p:nvPr>
            <p:ph idx="1" type="body"/>
          </p:nvPr>
        </p:nvSpPr>
        <p:spPr>
          <a:xfrm>
            <a:off x="685800" y="1752600"/>
            <a:ext cx="7772400" cy="43434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400"/>
              <a:buChar char="●"/>
            </a:pPr>
            <a:r>
              <a:rPr b="1" lang="en-US" sz="2400">
                <a:solidFill>
                  <a:srgbClr val="FF0066"/>
                </a:solidFill>
              </a:rPr>
              <a:t>Bias choice of ad </a:t>
            </a:r>
            <a:r>
              <a:rPr b="1" lang="en-US" sz="2400">
                <a:solidFill>
                  <a:srgbClr val="009900"/>
                </a:solidFill>
              </a:rPr>
              <a:t>in favor of higher bids</a:t>
            </a:r>
            <a:endParaRPr/>
          </a:p>
          <a:p>
            <a:pPr indent="-342900" lvl="0" marL="342900" rtl="0" algn="l">
              <a:spcBef>
                <a:spcPts val="480"/>
              </a:spcBef>
              <a:spcAft>
                <a:spcPts val="0"/>
              </a:spcAft>
              <a:buSzPts val="2400"/>
              <a:buChar char="●"/>
            </a:pPr>
            <a:r>
              <a:rPr b="1" lang="en-US" sz="2400">
                <a:solidFill>
                  <a:srgbClr val="008000"/>
                </a:solidFill>
              </a:rPr>
              <a:t>Consider the fraction of budget remaining,</a:t>
            </a:r>
            <a:r>
              <a:rPr lang="en-US" sz="2400"/>
              <a:t> so we </a:t>
            </a:r>
            <a:r>
              <a:rPr b="1" lang="en-US" sz="2400">
                <a:solidFill>
                  <a:srgbClr val="FF0066"/>
                </a:solidFill>
              </a:rPr>
              <a:t>bias toward using some of each advertiser’s budget</a:t>
            </a:r>
            <a:endParaRPr/>
          </a:p>
          <a:p>
            <a:pPr indent="-342900" lvl="0" marL="342900" rtl="0" algn="l">
              <a:spcBef>
                <a:spcPts val="480"/>
              </a:spcBef>
              <a:spcAft>
                <a:spcPts val="0"/>
              </a:spcAft>
              <a:buSzPts val="2400"/>
              <a:buChar char="●"/>
            </a:pPr>
            <a:r>
              <a:rPr lang="en-US" sz="2400"/>
              <a:t>More “risk averse”: </a:t>
            </a:r>
            <a:r>
              <a:rPr lang="en-US" sz="2400">
                <a:solidFill>
                  <a:srgbClr val="009900"/>
                </a:solidFill>
              </a:rPr>
              <a:t>don’t leave too much of any advertiser’s budget unused</a:t>
            </a:r>
            <a:endParaRPr/>
          </a:p>
          <a:p>
            <a:pPr indent="-190500" lvl="0" marL="342900" rtl="0" algn="l">
              <a:spcBef>
                <a:spcPts val="480"/>
              </a:spcBef>
              <a:spcAft>
                <a:spcPts val="0"/>
              </a:spcAft>
              <a:buSzPts val="2400"/>
              <a:buNone/>
            </a:pPr>
            <a:r>
              <a:t/>
            </a:r>
            <a:endParaRPr sz="2400"/>
          </a:p>
        </p:txBody>
      </p:sp>
      <p:sp>
        <p:nvSpPr>
          <p:cNvPr id="1000" name="Google Shape;1000;p65"/>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66"/>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Generalized BALANCE Algorithm</a:t>
            </a:r>
            <a:endParaRPr/>
          </a:p>
        </p:txBody>
      </p:sp>
      <p:sp>
        <p:nvSpPr>
          <p:cNvPr id="1007" name="Google Shape;1007;p66"/>
          <p:cNvSpPr txBox="1"/>
          <p:nvPr>
            <p:ph idx="1" type="body"/>
          </p:nvPr>
        </p:nvSpPr>
        <p:spPr>
          <a:xfrm>
            <a:off x="457200" y="1447800"/>
            <a:ext cx="8305800" cy="5257800"/>
          </a:xfrm>
          <a:prstGeom prst="rect">
            <a:avLst/>
          </a:prstGeom>
          <a:noFill/>
          <a:ln>
            <a:noFill/>
          </a:ln>
        </p:spPr>
        <p:txBody>
          <a:bodyPr anchorCtr="0" anchor="t" bIns="45700" lIns="91425" spcFirstLastPara="1" rIns="91425" wrap="square" tIns="45700">
            <a:noAutofit/>
          </a:bodyPr>
          <a:lstStyle/>
          <a:p>
            <a:pPr indent="-342900" lvl="0" marL="342900" rtl="0" algn="l">
              <a:lnSpc>
                <a:spcPct val="90000"/>
              </a:lnSpc>
              <a:spcBef>
                <a:spcPts val="0"/>
              </a:spcBef>
              <a:spcAft>
                <a:spcPts val="0"/>
              </a:spcAft>
              <a:buSzPts val="2800"/>
              <a:buChar char="●"/>
            </a:pPr>
            <a:r>
              <a:rPr b="1" lang="en-US">
                <a:solidFill>
                  <a:srgbClr val="0000FF"/>
                </a:solidFill>
              </a:rPr>
              <a:t>Arbitrary bids:</a:t>
            </a:r>
            <a:r>
              <a:rPr lang="en-US"/>
              <a:t> consider query </a:t>
            </a:r>
            <a:r>
              <a:rPr b="1" i="1" lang="en-US"/>
              <a:t>q</a:t>
            </a:r>
            <a:r>
              <a:rPr lang="en-US"/>
              <a:t>, bidder</a:t>
            </a:r>
            <a:r>
              <a:rPr b="1" lang="en-US"/>
              <a:t> </a:t>
            </a:r>
            <a:r>
              <a:rPr b="1" i="1" lang="en-US"/>
              <a:t>i</a:t>
            </a:r>
            <a:endParaRPr b="1" i="1"/>
          </a:p>
          <a:p>
            <a:pPr indent="-285750" lvl="1" marL="742950" rtl="0" algn="l">
              <a:lnSpc>
                <a:spcPct val="90000"/>
              </a:lnSpc>
              <a:spcBef>
                <a:spcPts val="480"/>
              </a:spcBef>
              <a:spcAft>
                <a:spcPts val="0"/>
              </a:spcAft>
              <a:buSzPts val="2400"/>
              <a:buChar char="⮚"/>
            </a:pPr>
            <a:r>
              <a:rPr lang="en-US"/>
              <a:t>Bid = </a:t>
            </a:r>
            <a:r>
              <a:rPr b="1" i="1" lang="en-US"/>
              <a:t>x</a:t>
            </a:r>
            <a:r>
              <a:rPr b="1" baseline="-25000" i="1" lang="en-US"/>
              <a:t>i</a:t>
            </a:r>
            <a:endParaRPr b="1" i="1"/>
          </a:p>
          <a:p>
            <a:pPr indent="-285750" lvl="1" marL="742950" rtl="0" algn="l">
              <a:lnSpc>
                <a:spcPct val="90000"/>
              </a:lnSpc>
              <a:spcBef>
                <a:spcPts val="480"/>
              </a:spcBef>
              <a:spcAft>
                <a:spcPts val="0"/>
              </a:spcAft>
              <a:buSzPts val="2400"/>
              <a:buChar char="⮚"/>
            </a:pPr>
            <a:r>
              <a:rPr lang="en-US"/>
              <a:t>Budget = </a:t>
            </a:r>
            <a:r>
              <a:rPr b="1" i="1" lang="en-US"/>
              <a:t>b</a:t>
            </a:r>
            <a:r>
              <a:rPr b="1" baseline="-25000" i="1" lang="en-US"/>
              <a:t>i</a:t>
            </a:r>
            <a:endParaRPr b="1" i="1"/>
          </a:p>
          <a:p>
            <a:pPr indent="-285750" lvl="1" marL="742950" rtl="0" algn="l">
              <a:lnSpc>
                <a:spcPct val="90000"/>
              </a:lnSpc>
              <a:spcBef>
                <a:spcPts val="480"/>
              </a:spcBef>
              <a:spcAft>
                <a:spcPts val="0"/>
              </a:spcAft>
              <a:buSzPts val="2400"/>
              <a:buChar char="⮚"/>
            </a:pPr>
            <a:r>
              <a:rPr lang="en-US"/>
              <a:t>Amount spent so far = </a:t>
            </a:r>
            <a:r>
              <a:rPr b="1" i="1" lang="en-US"/>
              <a:t>m</a:t>
            </a:r>
            <a:r>
              <a:rPr b="1" baseline="-25000" i="1" lang="en-US"/>
              <a:t>i</a:t>
            </a:r>
            <a:endParaRPr b="1" i="1"/>
          </a:p>
          <a:p>
            <a:pPr indent="-285750" lvl="1" marL="742950" rtl="0" algn="l">
              <a:lnSpc>
                <a:spcPct val="90000"/>
              </a:lnSpc>
              <a:spcBef>
                <a:spcPts val="480"/>
              </a:spcBef>
              <a:spcAft>
                <a:spcPts val="0"/>
              </a:spcAft>
              <a:buSzPts val="2400"/>
              <a:buChar char="⮚"/>
            </a:pPr>
            <a:r>
              <a:rPr b="1" lang="en-US">
                <a:solidFill>
                  <a:srgbClr val="008000"/>
                </a:solidFill>
              </a:rPr>
              <a:t>Fraction of budget left over </a:t>
            </a:r>
            <a:r>
              <a:rPr b="1" i="1" lang="en-US"/>
              <a:t>f</a:t>
            </a:r>
            <a:r>
              <a:rPr b="1" baseline="-25000" i="1" lang="en-US"/>
              <a:t>i</a:t>
            </a:r>
            <a:r>
              <a:rPr b="1" i="1" lang="en-US"/>
              <a:t> = 1- (m</a:t>
            </a:r>
            <a:r>
              <a:rPr b="1" baseline="-25000" i="1" lang="en-US"/>
              <a:t>i</a:t>
            </a:r>
            <a:r>
              <a:rPr b="1" i="1" lang="en-US"/>
              <a:t>/b</a:t>
            </a:r>
            <a:r>
              <a:rPr b="1" baseline="-25000" i="1" lang="en-US"/>
              <a:t>i</a:t>
            </a:r>
            <a:r>
              <a:rPr b="1" i="1" lang="en-US"/>
              <a:t>)</a:t>
            </a:r>
            <a:endParaRPr/>
          </a:p>
          <a:p>
            <a:pPr indent="-209550" lvl="1" marL="742950" rtl="0" algn="l">
              <a:lnSpc>
                <a:spcPct val="90000"/>
              </a:lnSpc>
              <a:spcBef>
                <a:spcPts val="240"/>
              </a:spcBef>
              <a:spcAft>
                <a:spcPts val="0"/>
              </a:spcAft>
              <a:buSzPts val="1200"/>
              <a:buNone/>
            </a:pPr>
            <a:r>
              <a:t/>
            </a:r>
            <a:endParaRPr b="1" i="1" sz="1200"/>
          </a:p>
          <a:p>
            <a:pPr indent="-342900" lvl="0" marL="342900" rtl="0" algn="l">
              <a:lnSpc>
                <a:spcPct val="90000"/>
              </a:lnSpc>
              <a:spcBef>
                <a:spcPts val="560"/>
              </a:spcBef>
              <a:spcAft>
                <a:spcPts val="0"/>
              </a:spcAft>
              <a:buSzPts val="2800"/>
              <a:buChar char="●"/>
            </a:pPr>
            <a:r>
              <a:rPr lang="en-US">
                <a:solidFill>
                  <a:srgbClr val="FF0066"/>
                </a:solidFill>
              </a:rPr>
              <a:t>Define </a:t>
            </a:r>
            <a:r>
              <a:rPr b="1" i="1" lang="en-US">
                <a:solidFill>
                  <a:srgbClr val="FF0066"/>
                </a:solidFill>
                <a:latin typeface="Noto Sans Symbols"/>
                <a:ea typeface="Noto Sans Symbols"/>
                <a:cs typeface="Noto Sans Symbols"/>
                <a:sym typeface="Noto Sans Symbols"/>
              </a:rPr>
              <a:t>ψ</a:t>
            </a:r>
            <a:r>
              <a:rPr b="1" baseline="-25000" i="1" lang="en-US">
                <a:solidFill>
                  <a:srgbClr val="FF0066"/>
                </a:solidFill>
              </a:rPr>
              <a:t>i</a:t>
            </a:r>
            <a:r>
              <a:rPr b="1" i="1" lang="en-US">
                <a:solidFill>
                  <a:srgbClr val="FF0066"/>
                </a:solidFill>
              </a:rPr>
              <a:t>(q) = x</a:t>
            </a:r>
            <a:r>
              <a:rPr b="1" baseline="-25000" i="1" lang="en-US">
                <a:solidFill>
                  <a:srgbClr val="FF0066"/>
                </a:solidFill>
              </a:rPr>
              <a:t>i </a:t>
            </a:r>
            <a:r>
              <a:rPr lang="en-US">
                <a:solidFill>
                  <a:srgbClr val="FF0066"/>
                </a:solidFill>
              </a:rPr>
              <a:t>*</a:t>
            </a:r>
            <a:r>
              <a:rPr b="1" i="1" lang="en-US">
                <a:solidFill>
                  <a:srgbClr val="FF0066"/>
                </a:solidFill>
              </a:rPr>
              <a:t> (1-e</a:t>
            </a:r>
            <a:r>
              <a:rPr b="1" baseline="30000" i="1" lang="en-US">
                <a:solidFill>
                  <a:srgbClr val="FF0066"/>
                </a:solidFill>
              </a:rPr>
              <a:t>-fi</a:t>
            </a:r>
            <a:r>
              <a:rPr b="1" i="1" lang="en-US">
                <a:solidFill>
                  <a:srgbClr val="FF0066"/>
                </a:solidFill>
              </a:rPr>
              <a:t>)		</a:t>
            </a:r>
            <a:r>
              <a:rPr b="1" i="1" lang="en-US">
                <a:solidFill>
                  <a:srgbClr val="008000"/>
                </a:solidFill>
                <a:latin typeface="Noto Sans Symbols"/>
                <a:ea typeface="Noto Sans Symbols"/>
                <a:cs typeface="Noto Sans Symbols"/>
                <a:sym typeface="Noto Sans Symbols"/>
              </a:rPr>
              <a:t>ψ</a:t>
            </a:r>
            <a:r>
              <a:rPr b="1" i="1" lang="en-US">
                <a:solidFill>
                  <a:srgbClr val="008000"/>
                </a:solidFill>
              </a:rPr>
              <a:t> (psi)</a:t>
            </a:r>
            <a:endParaRPr/>
          </a:p>
          <a:p>
            <a:pPr indent="-209550" lvl="1" marL="742950" rtl="0" algn="l">
              <a:lnSpc>
                <a:spcPct val="90000"/>
              </a:lnSpc>
              <a:spcBef>
                <a:spcPts val="240"/>
              </a:spcBef>
              <a:spcAft>
                <a:spcPts val="0"/>
              </a:spcAft>
              <a:buSzPts val="1200"/>
              <a:buNone/>
            </a:pPr>
            <a:r>
              <a:t/>
            </a:r>
            <a:endParaRPr b="1" i="1" sz="1200"/>
          </a:p>
          <a:p>
            <a:pPr indent="-285750" lvl="1" marL="742950" rtl="0" algn="l">
              <a:lnSpc>
                <a:spcPct val="90000"/>
              </a:lnSpc>
              <a:spcBef>
                <a:spcPts val="480"/>
              </a:spcBef>
              <a:spcAft>
                <a:spcPts val="0"/>
              </a:spcAft>
              <a:buSzPts val="2400"/>
              <a:buChar char="⮚"/>
            </a:pPr>
            <a:r>
              <a:rPr b="1" i="1" lang="en-US"/>
              <a:t>bid * (1-e</a:t>
            </a:r>
            <a:r>
              <a:rPr b="1" baseline="30000" i="1" lang="en-US"/>
              <a:t>-(fraction of budget left)</a:t>
            </a:r>
            <a:r>
              <a:rPr b="1" i="1" lang="en-US"/>
              <a:t>)</a:t>
            </a:r>
            <a:endParaRPr/>
          </a:p>
          <a:p>
            <a:pPr indent="-152400" lvl="8" marL="3886200" rtl="0" algn="l">
              <a:lnSpc>
                <a:spcPct val="90000"/>
              </a:lnSpc>
              <a:spcBef>
                <a:spcPts val="240"/>
              </a:spcBef>
              <a:spcAft>
                <a:spcPts val="0"/>
              </a:spcAft>
              <a:buClr>
                <a:schemeClr val="dk1"/>
              </a:buClr>
              <a:buSzPts val="1200"/>
              <a:buFont typeface="Times New Roman"/>
              <a:buNone/>
            </a:pPr>
            <a:r>
              <a:t/>
            </a:r>
            <a:endParaRPr sz="1200"/>
          </a:p>
          <a:p>
            <a:pPr indent="-342900" lvl="0" marL="342900" rtl="0" algn="l">
              <a:lnSpc>
                <a:spcPct val="90000"/>
              </a:lnSpc>
              <a:spcBef>
                <a:spcPts val="560"/>
              </a:spcBef>
              <a:spcAft>
                <a:spcPts val="0"/>
              </a:spcAft>
              <a:buSzPts val="2800"/>
              <a:buChar char="●"/>
            </a:pPr>
            <a:r>
              <a:rPr lang="en-US">
                <a:solidFill>
                  <a:srgbClr val="FF0066"/>
                </a:solidFill>
              </a:rPr>
              <a:t>Allocate query </a:t>
            </a:r>
            <a:r>
              <a:rPr b="1" i="1" lang="en-US">
                <a:solidFill>
                  <a:srgbClr val="FF0066"/>
                </a:solidFill>
              </a:rPr>
              <a:t>q</a:t>
            </a:r>
            <a:r>
              <a:rPr lang="en-US">
                <a:solidFill>
                  <a:srgbClr val="FF0066"/>
                </a:solidFill>
              </a:rPr>
              <a:t> to bidder </a:t>
            </a:r>
            <a:r>
              <a:rPr b="1" i="1" lang="en-US">
                <a:solidFill>
                  <a:srgbClr val="FF0066"/>
                </a:solidFill>
              </a:rPr>
              <a:t>i</a:t>
            </a:r>
            <a:r>
              <a:rPr lang="en-US">
                <a:solidFill>
                  <a:srgbClr val="FF0066"/>
                </a:solidFill>
              </a:rPr>
              <a:t> with </a:t>
            </a:r>
            <a:r>
              <a:rPr lang="en-US">
                <a:solidFill>
                  <a:srgbClr val="009900"/>
                </a:solidFill>
              </a:rPr>
              <a:t>largest value </a:t>
            </a:r>
            <a:r>
              <a:rPr lang="en-US">
                <a:solidFill>
                  <a:srgbClr val="FF0066"/>
                </a:solidFill>
              </a:rPr>
              <a:t>of </a:t>
            </a:r>
            <a:r>
              <a:rPr b="1" i="1" lang="en-US">
                <a:solidFill>
                  <a:srgbClr val="FF0066"/>
                </a:solidFill>
                <a:latin typeface="Noto Sans Symbols"/>
                <a:ea typeface="Noto Sans Symbols"/>
                <a:cs typeface="Noto Sans Symbols"/>
                <a:sym typeface="Noto Sans Symbols"/>
              </a:rPr>
              <a:t>ψ</a:t>
            </a:r>
            <a:r>
              <a:rPr b="1" baseline="-25000" i="1" lang="en-US">
                <a:solidFill>
                  <a:srgbClr val="FF0066"/>
                </a:solidFill>
              </a:rPr>
              <a:t>i</a:t>
            </a:r>
            <a:r>
              <a:rPr b="1" i="1" lang="en-US">
                <a:solidFill>
                  <a:srgbClr val="FF0066"/>
                </a:solidFill>
              </a:rPr>
              <a:t>(q)</a:t>
            </a:r>
            <a:endParaRPr/>
          </a:p>
          <a:p>
            <a:pPr indent="-152400" lvl="8" marL="3886200" rtl="0" algn="l">
              <a:lnSpc>
                <a:spcPct val="90000"/>
              </a:lnSpc>
              <a:spcBef>
                <a:spcPts val="240"/>
              </a:spcBef>
              <a:spcAft>
                <a:spcPts val="0"/>
              </a:spcAft>
              <a:buClr>
                <a:schemeClr val="dk1"/>
              </a:buClr>
              <a:buSzPts val="1200"/>
              <a:buFont typeface="Times New Roman"/>
              <a:buNone/>
            </a:pPr>
            <a:r>
              <a:t/>
            </a:r>
            <a:endParaRPr sz="1200"/>
          </a:p>
          <a:p>
            <a:pPr indent="-342900" lvl="0" marL="342900" rtl="0" algn="l">
              <a:lnSpc>
                <a:spcPct val="90000"/>
              </a:lnSpc>
              <a:spcBef>
                <a:spcPts val="560"/>
              </a:spcBef>
              <a:spcAft>
                <a:spcPts val="0"/>
              </a:spcAft>
              <a:buSzPts val="2800"/>
              <a:buChar char="●"/>
            </a:pPr>
            <a:r>
              <a:rPr b="1" lang="en-US">
                <a:solidFill>
                  <a:srgbClr val="0000FF"/>
                </a:solidFill>
              </a:rPr>
              <a:t>Same competitive ratio (1-1/e) </a:t>
            </a:r>
            <a:endParaRPr/>
          </a:p>
        </p:txBody>
      </p:sp>
      <p:sp>
        <p:nvSpPr>
          <p:cNvPr id="1008" name="Google Shape;1008;p66"/>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7">
                                            <p:txEl>
                                              <p:pRg end="12" st="1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sp>
        <p:nvSpPr>
          <p:cNvPr id="1013" name="Google Shape;1013;p67"/>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Example 8.10</a:t>
            </a:r>
            <a:endParaRPr/>
          </a:p>
        </p:txBody>
      </p:sp>
      <p:sp>
        <p:nvSpPr>
          <p:cNvPr id="1014" name="Google Shape;1014;p67"/>
          <p:cNvSpPr txBox="1"/>
          <p:nvPr>
            <p:ph idx="1" type="body"/>
          </p:nvPr>
        </p:nvSpPr>
        <p:spPr>
          <a:xfrm>
            <a:off x="685800" y="1295400"/>
            <a:ext cx="80772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000"/>
              <a:buChar char="●"/>
            </a:pPr>
            <a:r>
              <a:rPr b="1" lang="en-US" sz="2000">
                <a:solidFill>
                  <a:srgbClr val="0000FF"/>
                </a:solidFill>
              </a:rPr>
              <a:t>Bidder A</a:t>
            </a:r>
            <a:r>
              <a:rPr b="1" baseline="-25000" lang="en-US" sz="2000">
                <a:solidFill>
                  <a:srgbClr val="0000FF"/>
                </a:solidFill>
              </a:rPr>
              <a:t>1</a:t>
            </a:r>
            <a:r>
              <a:rPr b="1" lang="en-US" sz="2000">
                <a:solidFill>
                  <a:srgbClr val="0000FF"/>
                </a:solidFill>
              </a:rPr>
              <a:t>: x</a:t>
            </a:r>
            <a:r>
              <a:rPr b="1" baseline="-25000" lang="en-US" sz="2000">
                <a:solidFill>
                  <a:srgbClr val="0000FF"/>
                </a:solidFill>
              </a:rPr>
              <a:t>1</a:t>
            </a:r>
            <a:r>
              <a:rPr b="1" lang="en-US" sz="2000">
                <a:solidFill>
                  <a:srgbClr val="0000FF"/>
                </a:solidFill>
              </a:rPr>
              <a:t> = 1, b</a:t>
            </a:r>
            <a:r>
              <a:rPr b="1" baseline="-25000" lang="en-US" sz="2000">
                <a:solidFill>
                  <a:srgbClr val="0000FF"/>
                </a:solidFill>
              </a:rPr>
              <a:t>1</a:t>
            </a:r>
            <a:r>
              <a:rPr b="1" lang="en-US" sz="2000">
                <a:solidFill>
                  <a:srgbClr val="0000FF"/>
                </a:solidFill>
              </a:rPr>
              <a:t> = 110</a:t>
            </a:r>
            <a:endParaRPr/>
          </a:p>
          <a:p>
            <a:pPr indent="-342900" lvl="0" marL="342900" rtl="0" algn="l">
              <a:spcBef>
                <a:spcPts val="400"/>
              </a:spcBef>
              <a:spcAft>
                <a:spcPts val="0"/>
              </a:spcAft>
              <a:buSzPts val="2000"/>
              <a:buChar char="●"/>
            </a:pPr>
            <a:r>
              <a:rPr b="1" lang="en-US" sz="2000">
                <a:solidFill>
                  <a:srgbClr val="0000FF"/>
                </a:solidFill>
              </a:rPr>
              <a:t>Bidder A</a:t>
            </a:r>
            <a:r>
              <a:rPr b="1" baseline="-25000" lang="en-US" sz="2000">
                <a:solidFill>
                  <a:srgbClr val="0000FF"/>
                </a:solidFill>
              </a:rPr>
              <a:t>2</a:t>
            </a:r>
            <a:r>
              <a:rPr b="1" lang="en-US" sz="2000">
                <a:solidFill>
                  <a:srgbClr val="0000FF"/>
                </a:solidFill>
              </a:rPr>
              <a:t>: x</a:t>
            </a:r>
            <a:r>
              <a:rPr b="1" baseline="-25000" lang="en-US" sz="2000">
                <a:solidFill>
                  <a:srgbClr val="0000FF"/>
                </a:solidFill>
              </a:rPr>
              <a:t>2</a:t>
            </a:r>
            <a:r>
              <a:rPr b="1" lang="en-US" sz="2000">
                <a:solidFill>
                  <a:srgbClr val="0000FF"/>
                </a:solidFill>
              </a:rPr>
              <a:t> = 10, b</a:t>
            </a:r>
            <a:r>
              <a:rPr b="1" baseline="-25000" lang="en-US" sz="2000">
                <a:solidFill>
                  <a:srgbClr val="0000FF"/>
                </a:solidFill>
              </a:rPr>
              <a:t>2</a:t>
            </a:r>
            <a:r>
              <a:rPr b="1" lang="en-US" sz="2000">
                <a:solidFill>
                  <a:srgbClr val="0000FF"/>
                </a:solidFill>
              </a:rPr>
              <a:t> = 100</a:t>
            </a:r>
            <a:endParaRPr/>
          </a:p>
          <a:p>
            <a:pPr indent="-342900" lvl="0" marL="342900" rtl="0" algn="l">
              <a:spcBef>
                <a:spcPts val="400"/>
              </a:spcBef>
              <a:spcAft>
                <a:spcPts val="0"/>
              </a:spcAft>
              <a:buSzPts val="2000"/>
              <a:buChar char="●"/>
            </a:pPr>
            <a:r>
              <a:rPr lang="en-US" sz="2000"/>
              <a:t>First occurrence of query q: </a:t>
            </a:r>
            <a:r>
              <a:rPr b="1" lang="en-US" sz="2000">
                <a:solidFill>
                  <a:srgbClr val="008000"/>
                </a:solidFill>
              </a:rPr>
              <a:t>fraction 1 of budgets b</a:t>
            </a:r>
            <a:r>
              <a:rPr b="1" baseline="-25000" lang="en-US" sz="2000">
                <a:solidFill>
                  <a:srgbClr val="008000"/>
                </a:solidFill>
              </a:rPr>
              <a:t>1</a:t>
            </a:r>
            <a:r>
              <a:rPr b="1" lang="en-US" sz="2000">
                <a:solidFill>
                  <a:srgbClr val="008000"/>
                </a:solidFill>
              </a:rPr>
              <a:t> and b</a:t>
            </a:r>
            <a:r>
              <a:rPr b="1" baseline="-25000" lang="en-US" sz="2000">
                <a:solidFill>
                  <a:srgbClr val="008000"/>
                </a:solidFill>
              </a:rPr>
              <a:t>2 </a:t>
            </a:r>
            <a:r>
              <a:rPr b="1" lang="en-US" sz="2000">
                <a:solidFill>
                  <a:srgbClr val="008000"/>
                </a:solidFill>
              </a:rPr>
              <a:t>remain</a:t>
            </a:r>
            <a:endParaRPr/>
          </a:p>
          <a:p>
            <a:pPr indent="-342900" lvl="1" marL="342900" rtl="0" algn="l">
              <a:spcBef>
                <a:spcPts val="400"/>
              </a:spcBef>
              <a:spcAft>
                <a:spcPts val="0"/>
              </a:spcAft>
              <a:buSzPts val="2000"/>
              <a:buFont typeface="Arial"/>
              <a:buChar char="●"/>
            </a:pPr>
            <a:r>
              <a:rPr b="1" i="1" lang="en-US" sz="2000">
                <a:latin typeface="Noto Sans Symbols"/>
                <a:ea typeface="Noto Sans Symbols"/>
                <a:cs typeface="Noto Sans Symbols"/>
                <a:sym typeface="Noto Sans Symbols"/>
              </a:rPr>
              <a:t>ψ</a:t>
            </a:r>
            <a:r>
              <a:rPr b="1" baseline="-25000" i="1" lang="en-US" sz="2000"/>
              <a:t>1</a:t>
            </a:r>
            <a:r>
              <a:rPr b="1" i="1" lang="en-US" sz="2000"/>
              <a:t>(q) = x</a:t>
            </a:r>
            <a:r>
              <a:rPr b="1" baseline="-25000" i="1" lang="en-US" sz="2000"/>
              <a:t>1</a:t>
            </a:r>
            <a:r>
              <a:rPr b="1" i="1" lang="en-US" sz="2000"/>
              <a:t>(1-e</a:t>
            </a:r>
            <a:r>
              <a:rPr b="1" baseline="30000" i="1" lang="en-US" sz="2000"/>
              <a:t>-f1</a:t>
            </a:r>
            <a:r>
              <a:rPr b="1" i="1" lang="en-US" sz="2000"/>
              <a:t>) = 1(1-e</a:t>
            </a:r>
            <a:r>
              <a:rPr b="1" baseline="30000" i="1" lang="en-US" sz="2000"/>
              <a:t>-1</a:t>
            </a:r>
            <a:r>
              <a:rPr b="1" i="1" lang="en-US" sz="2000"/>
              <a:t>) = 1 – 1/e = 0.63</a:t>
            </a:r>
            <a:endParaRPr/>
          </a:p>
          <a:p>
            <a:pPr indent="-342900" lvl="1" marL="342900" rtl="0" algn="l">
              <a:spcBef>
                <a:spcPts val="400"/>
              </a:spcBef>
              <a:spcAft>
                <a:spcPts val="0"/>
              </a:spcAft>
              <a:buSzPts val="2000"/>
              <a:buFont typeface="Arial"/>
              <a:buChar char="●"/>
            </a:pPr>
            <a:r>
              <a:rPr b="1" i="1" lang="en-US" sz="2000">
                <a:latin typeface="Noto Sans Symbols"/>
                <a:ea typeface="Noto Sans Symbols"/>
                <a:cs typeface="Noto Sans Symbols"/>
                <a:sym typeface="Noto Sans Symbols"/>
              </a:rPr>
              <a:t>ψ</a:t>
            </a:r>
            <a:r>
              <a:rPr b="1" baseline="-25000" i="1" lang="en-US" sz="2000"/>
              <a:t>2</a:t>
            </a:r>
            <a:r>
              <a:rPr b="1" i="1" lang="en-US" sz="2000"/>
              <a:t>(q) = x</a:t>
            </a:r>
            <a:r>
              <a:rPr b="1" baseline="-25000" i="1" lang="en-US" sz="2000"/>
              <a:t>2</a:t>
            </a:r>
            <a:r>
              <a:rPr b="1" i="1" lang="en-US" sz="2000"/>
              <a:t>(1-e</a:t>
            </a:r>
            <a:r>
              <a:rPr b="1" baseline="30000" i="1" lang="en-US" sz="2000"/>
              <a:t>-f2</a:t>
            </a:r>
            <a:r>
              <a:rPr b="1" i="1" lang="en-US" sz="2000"/>
              <a:t>) = 10(1-e</a:t>
            </a:r>
            <a:r>
              <a:rPr b="1" baseline="30000" i="1" lang="en-US" sz="2000"/>
              <a:t>-1</a:t>
            </a:r>
            <a:r>
              <a:rPr b="1" i="1" lang="en-US" sz="2000"/>
              <a:t>) = 6.3</a:t>
            </a:r>
            <a:endParaRPr/>
          </a:p>
          <a:p>
            <a:pPr indent="-342900" lvl="1" marL="342900" rtl="0" algn="l">
              <a:spcBef>
                <a:spcPts val="400"/>
              </a:spcBef>
              <a:spcAft>
                <a:spcPts val="0"/>
              </a:spcAft>
              <a:buSzPts val="2000"/>
              <a:buFont typeface="Arial"/>
              <a:buChar char="●"/>
            </a:pPr>
            <a:r>
              <a:rPr b="1" lang="en-US" sz="2000">
                <a:solidFill>
                  <a:srgbClr val="FF0066"/>
                </a:solidFill>
              </a:rPr>
              <a:t>So first q is awarded to A</a:t>
            </a:r>
            <a:r>
              <a:rPr b="1" baseline="-25000" lang="en-US" sz="2000">
                <a:solidFill>
                  <a:srgbClr val="FF0066"/>
                </a:solidFill>
              </a:rPr>
              <a:t>2</a:t>
            </a:r>
            <a:endParaRPr/>
          </a:p>
          <a:p>
            <a:pPr indent="-342900" lvl="1" marL="342900" rtl="0" algn="l">
              <a:spcBef>
                <a:spcPts val="400"/>
              </a:spcBef>
              <a:spcAft>
                <a:spcPts val="0"/>
              </a:spcAft>
              <a:buSzPts val="2000"/>
              <a:buFont typeface="Arial"/>
              <a:buChar char="●"/>
            </a:pPr>
            <a:r>
              <a:rPr b="1" i="1" lang="en-US" sz="2000">
                <a:solidFill>
                  <a:srgbClr val="0000FF"/>
                </a:solidFill>
                <a:latin typeface="Noto Sans Symbols"/>
                <a:ea typeface="Noto Sans Symbols"/>
                <a:cs typeface="Noto Sans Symbols"/>
                <a:sym typeface="Noto Sans Symbols"/>
              </a:rPr>
              <a:t>ψ</a:t>
            </a:r>
            <a:r>
              <a:rPr b="1" baseline="-25000" i="1" lang="en-US" sz="2000">
                <a:solidFill>
                  <a:srgbClr val="0000FF"/>
                </a:solidFill>
              </a:rPr>
              <a:t>2</a:t>
            </a:r>
            <a:r>
              <a:rPr b="1" i="1" lang="en-US" sz="2000">
                <a:solidFill>
                  <a:srgbClr val="0000FF"/>
                </a:solidFill>
              </a:rPr>
              <a:t>(q) </a:t>
            </a:r>
            <a:r>
              <a:rPr b="1" lang="en-US" sz="2000">
                <a:solidFill>
                  <a:srgbClr val="0000FF"/>
                </a:solidFill>
              </a:rPr>
              <a:t>decreases, but for the next 9 instances of q: </a:t>
            </a:r>
            <a:r>
              <a:rPr b="1" i="1" lang="en-US" sz="2000">
                <a:solidFill>
                  <a:srgbClr val="0000FF"/>
                </a:solidFill>
                <a:latin typeface="Noto Sans Symbols"/>
                <a:ea typeface="Noto Sans Symbols"/>
                <a:cs typeface="Noto Sans Symbols"/>
                <a:sym typeface="Noto Sans Symbols"/>
              </a:rPr>
              <a:t>ψ</a:t>
            </a:r>
            <a:r>
              <a:rPr b="1" baseline="-25000" i="1" lang="en-US" sz="2000">
                <a:solidFill>
                  <a:srgbClr val="0000FF"/>
                </a:solidFill>
              </a:rPr>
              <a:t>2</a:t>
            </a:r>
            <a:r>
              <a:rPr b="1" i="1" lang="en-US" sz="2000">
                <a:solidFill>
                  <a:srgbClr val="0000FF"/>
                </a:solidFill>
              </a:rPr>
              <a:t>(q) &gt; </a:t>
            </a:r>
            <a:r>
              <a:rPr b="1" i="1" lang="en-US" sz="2000">
                <a:solidFill>
                  <a:srgbClr val="0000FF"/>
                </a:solidFill>
                <a:latin typeface="Noto Sans Symbols"/>
                <a:ea typeface="Noto Sans Symbols"/>
                <a:cs typeface="Noto Sans Symbols"/>
                <a:sym typeface="Noto Sans Symbols"/>
              </a:rPr>
              <a:t>ψ</a:t>
            </a:r>
            <a:r>
              <a:rPr b="1" baseline="-25000" i="1" lang="en-US" sz="2000">
                <a:solidFill>
                  <a:srgbClr val="0000FF"/>
                </a:solidFill>
              </a:rPr>
              <a:t>1</a:t>
            </a:r>
            <a:r>
              <a:rPr b="1" i="1" lang="en-US" sz="2000">
                <a:solidFill>
                  <a:srgbClr val="0000FF"/>
                </a:solidFill>
              </a:rPr>
              <a:t>(q) </a:t>
            </a:r>
            <a:r>
              <a:rPr b="1" lang="en-US" sz="2000">
                <a:solidFill>
                  <a:srgbClr val="0000FF"/>
                </a:solidFill>
              </a:rPr>
              <a:t>and queries are awarded to A</a:t>
            </a:r>
            <a:r>
              <a:rPr b="1" baseline="-25000" lang="en-US" sz="2000">
                <a:solidFill>
                  <a:srgbClr val="0000FF"/>
                </a:solidFill>
              </a:rPr>
              <a:t>2</a:t>
            </a:r>
            <a:endParaRPr/>
          </a:p>
          <a:p>
            <a:pPr indent="-342900" lvl="1" marL="342900" rtl="0" algn="l">
              <a:spcBef>
                <a:spcPts val="400"/>
              </a:spcBef>
              <a:spcAft>
                <a:spcPts val="0"/>
              </a:spcAft>
              <a:buSzPts val="2000"/>
              <a:buFont typeface="Arial"/>
              <a:buChar char="●"/>
            </a:pPr>
            <a:r>
              <a:rPr lang="en-US" sz="2000"/>
              <a:t>For 10</a:t>
            </a:r>
            <a:r>
              <a:rPr baseline="30000" lang="en-US" sz="2000"/>
              <a:t>th</a:t>
            </a:r>
            <a:r>
              <a:rPr lang="en-US" sz="2000"/>
              <a:t> instance of q, </a:t>
            </a:r>
            <a:r>
              <a:rPr b="1" lang="en-US" sz="2000"/>
              <a:t>remaining fraction of budget b</a:t>
            </a:r>
            <a:r>
              <a:rPr b="1" baseline="-25000" lang="en-US" sz="2000"/>
              <a:t>2</a:t>
            </a:r>
            <a:r>
              <a:rPr b="1" lang="en-US" sz="2000"/>
              <a:t> is 1/10</a:t>
            </a:r>
            <a:endParaRPr/>
          </a:p>
          <a:p>
            <a:pPr indent="-342900" lvl="1" marL="342900" rtl="0" algn="l">
              <a:spcBef>
                <a:spcPts val="400"/>
              </a:spcBef>
              <a:spcAft>
                <a:spcPts val="0"/>
              </a:spcAft>
              <a:buSzPts val="2000"/>
              <a:buFont typeface="Arial"/>
              <a:buChar char="●"/>
            </a:pPr>
            <a:r>
              <a:rPr b="1" i="1" lang="en-US" sz="2000">
                <a:latin typeface="Noto Sans Symbols"/>
                <a:ea typeface="Noto Sans Symbols"/>
                <a:cs typeface="Noto Sans Symbols"/>
                <a:sym typeface="Noto Sans Symbols"/>
              </a:rPr>
              <a:t>ψ</a:t>
            </a:r>
            <a:r>
              <a:rPr b="1" baseline="-25000" i="1" lang="en-US" sz="2000"/>
              <a:t>2</a:t>
            </a:r>
            <a:r>
              <a:rPr b="1" i="1" lang="en-US" sz="2000"/>
              <a:t>(q) = x</a:t>
            </a:r>
            <a:r>
              <a:rPr b="1" baseline="-25000" i="1" lang="en-US" sz="2000"/>
              <a:t>2</a:t>
            </a:r>
            <a:r>
              <a:rPr b="1" i="1" lang="en-US" sz="2000"/>
              <a:t>(1-e</a:t>
            </a:r>
            <a:r>
              <a:rPr b="1" baseline="30000" i="1" lang="en-US" sz="2000"/>
              <a:t>-f2</a:t>
            </a:r>
            <a:r>
              <a:rPr b="1" i="1" lang="en-US" sz="2000"/>
              <a:t>) = 10(1-e</a:t>
            </a:r>
            <a:r>
              <a:rPr b="1" baseline="30000" i="1" lang="en-US" sz="2000"/>
              <a:t>-1/10</a:t>
            </a:r>
            <a:r>
              <a:rPr b="1" i="1" lang="en-US" sz="2000"/>
              <a:t>) = 0.95, which is &gt; 0.63</a:t>
            </a:r>
            <a:endParaRPr/>
          </a:p>
          <a:p>
            <a:pPr indent="-342900" lvl="1" marL="342900" rtl="0" algn="l">
              <a:spcBef>
                <a:spcPts val="400"/>
              </a:spcBef>
              <a:spcAft>
                <a:spcPts val="0"/>
              </a:spcAft>
              <a:buSzPts val="2000"/>
              <a:buFont typeface="Arial"/>
              <a:buChar char="●"/>
            </a:pPr>
            <a:r>
              <a:rPr b="1" lang="en-US" sz="2000">
                <a:solidFill>
                  <a:srgbClr val="008000"/>
                </a:solidFill>
              </a:rPr>
              <a:t>After 10 queries q, have spent all of A</a:t>
            </a:r>
            <a:r>
              <a:rPr b="1" baseline="-25000" lang="en-US" sz="2000">
                <a:solidFill>
                  <a:srgbClr val="008000"/>
                </a:solidFill>
              </a:rPr>
              <a:t>2</a:t>
            </a:r>
            <a:r>
              <a:rPr b="1" lang="en-US" sz="2000">
                <a:solidFill>
                  <a:srgbClr val="008000"/>
                </a:solidFill>
              </a:rPr>
              <a:t>’s budget, and additional queries q will be awarded to A</a:t>
            </a:r>
            <a:r>
              <a:rPr b="1" baseline="-25000" lang="en-US" sz="2000">
                <a:solidFill>
                  <a:srgbClr val="008000"/>
                </a:solidFill>
              </a:rPr>
              <a:t>1</a:t>
            </a:r>
            <a:endParaRPr/>
          </a:p>
          <a:p>
            <a:pPr indent="-342900" lvl="1" marL="342900" rtl="0" algn="l">
              <a:spcBef>
                <a:spcPts val="400"/>
              </a:spcBef>
              <a:spcAft>
                <a:spcPts val="0"/>
              </a:spcAft>
              <a:buSzPts val="2000"/>
              <a:buFont typeface="Arial"/>
              <a:buChar char="●"/>
            </a:pPr>
            <a:r>
              <a:rPr b="1" lang="en-US" sz="2000">
                <a:solidFill>
                  <a:srgbClr val="0000FF"/>
                </a:solidFill>
              </a:rPr>
              <a:t>Total revenue for 10 queries q = 100</a:t>
            </a:r>
            <a:endParaRPr/>
          </a:p>
          <a:p>
            <a:pPr indent="-342900" lvl="1" marL="342900" rtl="0" algn="l">
              <a:spcBef>
                <a:spcPts val="400"/>
              </a:spcBef>
              <a:spcAft>
                <a:spcPts val="0"/>
              </a:spcAft>
              <a:buSzPts val="2000"/>
              <a:buFont typeface="Arial"/>
              <a:buChar char="●"/>
            </a:pPr>
            <a:r>
              <a:rPr b="1" lang="en-US" sz="2000">
                <a:solidFill>
                  <a:srgbClr val="FF0066"/>
                </a:solidFill>
              </a:rPr>
              <a:t>Generalized Balance Algorithm: Successfully </a:t>
            </a:r>
            <a:r>
              <a:rPr b="1" lang="en-US" sz="2000">
                <a:solidFill>
                  <a:srgbClr val="009900"/>
                </a:solidFill>
              </a:rPr>
              <a:t>biased toward higher bids</a:t>
            </a:r>
            <a:r>
              <a:rPr b="1" lang="en-US" sz="2000">
                <a:solidFill>
                  <a:srgbClr val="FF0066"/>
                </a:solidFill>
              </a:rPr>
              <a:t>, took into account </a:t>
            </a:r>
            <a:r>
              <a:rPr b="1" lang="en-US" sz="2000">
                <a:solidFill>
                  <a:srgbClr val="009900"/>
                </a:solidFill>
              </a:rPr>
              <a:t>fraction of budget remaining</a:t>
            </a:r>
            <a:endParaRPr/>
          </a:p>
          <a:p>
            <a:pPr indent="-228600" lvl="1" marL="342900" rtl="0" algn="l">
              <a:spcBef>
                <a:spcPts val="360"/>
              </a:spcBef>
              <a:spcAft>
                <a:spcPts val="0"/>
              </a:spcAft>
              <a:buSzPts val="1800"/>
              <a:buFont typeface="Arial"/>
              <a:buNone/>
            </a:pPr>
            <a:r>
              <a:t/>
            </a:r>
            <a:endParaRPr sz="1800"/>
          </a:p>
          <a:p>
            <a:pPr indent="-215900" lvl="0" marL="342900" rtl="0" algn="l">
              <a:spcBef>
                <a:spcPts val="400"/>
              </a:spcBef>
              <a:spcAft>
                <a:spcPts val="0"/>
              </a:spcAft>
              <a:buSzPts val="2000"/>
              <a:buNone/>
            </a:pPr>
            <a:r>
              <a:t/>
            </a:r>
            <a:endParaRPr sz="2000"/>
          </a:p>
        </p:txBody>
      </p:sp>
      <p:sp>
        <p:nvSpPr>
          <p:cNvPr id="1015" name="Google Shape;1015;p6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8" st="8"/>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9" st="9"/>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10" st="1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11" st="1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12" st="1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4">
                                            <p:txEl>
                                              <p:pRg end="13" st="1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9" name="Shape 1019"/>
        <p:cNvGrpSpPr/>
        <p:nvPr/>
      </p:nvGrpSpPr>
      <p:grpSpPr>
        <a:xfrm>
          <a:off x="0" y="0"/>
          <a:ext cx="0" cy="0"/>
          <a:chOff x="0" y="0"/>
          <a:chExt cx="0" cy="0"/>
        </a:xfrm>
      </p:grpSpPr>
      <p:sp>
        <p:nvSpPr>
          <p:cNvPr id="1020" name="Google Shape;1020;p68"/>
          <p:cNvSpPr txBox="1"/>
          <p:nvPr>
            <p:ph type="title"/>
          </p:nvPr>
        </p:nvSpPr>
        <p:spPr>
          <a:xfrm>
            <a:off x="6096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Additional Observations</a:t>
            </a:r>
            <a:endParaRPr/>
          </a:p>
        </p:txBody>
      </p:sp>
      <p:sp>
        <p:nvSpPr>
          <p:cNvPr id="1021" name="Google Shape;1021;p68"/>
          <p:cNvSpPr txBox="1"/>
          <p:nvPr>
            <p:ph idx="1" type="body"/>
          </p:nvPr>
        </p:nvSpPr>
        <p:spPr>
          <a:xfrm>
            <a:off x="685800" y="1447800"/>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400"/>
              <a:buChar char="●"/>
            </a:pPr>
            <a:r>
              <a:rPr lang="en-US" sz="2400"/>
              <a:t>Algorithm as described </a:t>
            </a:r>
            <a:r>
              <a:rPr b="1" lang="en-US" sz="2400"/>
              <a:t>does not account for possibility that click-through rate differs for different ads</a:t>
            </a:r>
            <a:endParaRPr/>
          </a:p>
          <a:p>
            <a:pPr indent="-342900" lvl="1" marL="342900" rtl="0" algn="l">
              <a:spcBef>
                <a:spcPts val="480"/>
              </a:spcBef>
              <a:spcAft>
                <a:spcPts val="0"/>
              </a:spcAft>
              <a:buSzPts val="2400"/>
              <a:buFont typeface="Arial"/>
              <a:buChar char="●"/>
            </a:pPr>
            <a:r>
              <a:rPr b="1" lang="en-US">
                <a:solidFill>
                  <a:srgbClr val="008000"/>
                </a:solidFill>
              </a:rPr>
              <a:t>Multiply bid by </a:t>
            </a:r>
            <a:r>
              <a:rPr b="1" lang="en-US">
                <a:solidFill>
                  <a:srgbClr val="FF0000"/>
                </a:solidFill>
              </a:rPr>
              <a:t>CTR</a:t>
            </a:r>
            <a:r>
              <a:rPr b="1" lang="en-US">
                <a:solidFill>
                  <a:srgbClr val="008000"/>
                </a:solidFill>
              </a:rPr>
              <a:t> when computing </a:t>
            </a:r>
            <a:r>
              <a:rPr b="1" i="1" lang="en-US">
                <a:solidFill>
                  <a:srgbClr val="008000"/>
                </a:solidFill>
                <a:latin typeface="Noto Sans Symbols"/>
                <a:ea typeface="Noto Sans Symbols"/>
                <a:cs typeface="Noto Sans Symbols"/>
                <a:sym typeface="Noto Sans Symbols"/>
              </a:rPr>
              <a:t>ψ</a:t>
            </a:r>
            <a:endParaRPr/>
          </a:p>
          <a:p>
            <a:pPr indent="-190500" lvl="1" marL="342900" rtl="0" algn="l">
              <a:spcBef>
                <a:spcPts val="480"/>
              </a:spcBef>
              <a:spcAft>
                <a:spcPts val="0"/>
              </a:spcAft>
              <a:buSzPts val="2400"/>
              <a:buFont typeface="Arial"/>
              <a:buNone/>
            </a:pPr>
            <a:r>
              <a:t/>
            </a:r>
            <a:endParaRPr b="1" i="1">
              <a:latin typeface="Noto Sans Symbols"/>
              <a:ea typeface="Noto Sans Symbols"/>
              <a:cs typeface="Noto Sans Symbols"/>
              <a:sym typeface="Noto Sans Symbols"/>
            </a:endParaRPr>
          </a:p>
          <a:p>
            <a:pPr indent="-342900" lvl="1" marL="342900" rtl="0" algn="l">
              <a:spcBef>
                <a:spcPts val="480"/>
              </a:spcBef>
              <a:spcAft>
                <a:spcPts val="0"/>
              </a:spcAft>
              <a:buSzPts val="2400"/>
              <a:buFont typeface="Arial"/>
              <a:buChar char="●"/>
            </a:pPr>
            <a:r>
              <a:rPr lang="en-US"/>
              <a:t>Also can </a:t>
            </a:r>
            <a:r>
              <a:rPr b="1" lang="en-US"/>
              <a:t>consider historical frequency of queries</a:t>
            </a:r>
            <a:endParaRPr/>
          </a:p>
          <a:p>
            <a:pPr indent="-342900" lvl="2" marL="742950" rtl="0" algn="l">
              <a:spcBef>
                <a:spcPts val="480"/>
              </a:spcBef>
              <a:spcAft>
                <a:spcPts val="0"/>
              </a:spcAft>
              <a:buSzPts val="2400"/>
              <a:buFont typeface="Arial"/>
              <a:buChar char="●"/>
            </a:pPr>
            <a:r>
              <a:rPr b="1" lang="en-US" sz="2400">
                <a:solidFill>
                  <a:srgbClr val="FF0066"/>
                </a:solidFill>
              </a:rPr>
              <a:t>Use historical frequency to predict future frequency</a:t>
            </a:r>
            <a:endParaRPr/>
          </a:p>
          <a:p>
            <a:pPr indent="-190500" lvl="2" marL="742950" rtl="0" algn="l">
              <a:spcBef>
                <a:spcPts val="480"/>
              </a:spcBef>
              <a:spcAft>
                <a:spcPts val="0"/>
              </a:spcAft>
              <a:buSzPts val="2400"/>
              <a:buFont typeface="Arial"/>
              <a:buNone/>
            </a:pPr>
            <a:r>
              <a:t/>
            </a:r>
            <a:endParaRPr sz="2400"/>
          </a:p>
        </p:txBody>
      </p:sp>
      <p:sp>
        <p:nvSpPr>
          <p:cNvPr id="1022" name="Google Shape;1022;p6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6" name="Shape 1026"/>
        <p:cNvGrpSpPr/>
        <p:nvPr/>
      </p:nvGrpSpPr>
      <p:grpSpPr>
        <a:xfrm>
          <a:off x="0" y="0"/>
          <a:ext cx="0" cy="0"/>
          <a:chOff x="0" y="0"/>
          <a:chExt cx="0" cy="0"/>
        </a:xfrm>
      </p:grpSpPr>
      <p:sp>
        <p:nvSpPr>
          <p:cNvPr id="1027" name="Google Shape;1027;p69"/>
          <p:cNvSpPr txBox="1"/>
          <p:nvPr>
            <p:ph type="title"/>
          </p:nvPr>
        </p:nvSpPr>
        <p:spPr>
          <a:xfrm>
            <a:off x="685800" y="19792"/>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Adwords Aspects Not in Our Model</a:t>
            </a:r>
            <a:endParaRPr/>
          </a:p>
        </p:txBody>
      </p:sp>
      <p:sp>
        <p:nvSpPr>
          <p:cNvPr id="1028" name="Google Shape;1028;p69"/>
          <p:cNvSpPr txBox="1"/>
          <p:nvPr>
            <p:ph idx="1" type="body"/>
          </p:nvPr>
        </p:nvSpPr>
        <p:spPr>
          <a:xfrm>
            <a:off x="685800" y="1066800"/>
            <a:ext cx="8077200" cy="4648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2400"/>
              <a:buNone/>
            </a:pPr>
            <a:r>
              <a:rPr b="1" lang="en-US" sz="2400"/>
              <a:t>Matching bids and search queries:</a:t>
            </a:r>
            <a:endParaRPr/>
          </a:p>
          <a:p>
            <a:pPr indent="-342900" lvl="0" marL="342900" rtl="0" algn="l">
              <a:spcBef>
                <a:spcPts val="480"/>
              </a:spcBef>
              <a:spcAft>
                <a:spcPts val="0"/>
              </a:spcAft>
              <a:buSzPts val="2400"/>
              <a:buChar char="●"/>
            </a:pPr>
            <a:r>
              <a:rPr b="1" lang="en-US" sz="2400">
                <a:solidFill>
                  <a:srgbClr val="0000FF"/>
                </a:solidFill>
              </a:rPr>
              <a:t>In our simplified model, advertisers bid on sets of words</a:t>
            </a:r>
            <a:endParaRPr/>
          </a:p>
          <a:p>
            <a:pPr indent="-342900" lvl="0" marL="342900" rtl="0" algn="l">
              <a:spcBef>
                <a:spcPts val="480"/>
              </a:spcBef>
              <a:spcAft>
                <a:spcPts val="0"/>
              </a:spcAft>
              <a:buSzPts val="2400"/>
              <a:buChar char="●"/>
            </a:pPr>
            <a:r>
              <a:rPr lang="en-US" sz="2400"/>
              <a:t>An advertiser’s bid is eligible to be shown for search queries with </a:t>
            </a:r>
            <a:r>
              <a:rPr b="1" lang="en-US" sz="2400"/>
              <a:t>exactly the same set of words as advertiser’s bid</a:t>
            </a:r>
            <a:endParaRPr/>
          </a:p>
          <a:p>
            <a:pPr indent="-254000" lvl="0" marL="342900" rtl="0" algn="l">
              <a:spcBef>
                <a:spcPts val="280"/>
              </a:spcBef>
              <a:spcAft>
                <a:spcPts val="0"/>
              </a:spcAft>
              <a:buSzPts val="1400"/>
              <a:buNone/>
            </a:pPr>
            <a:r>
              <a:t/>
            </a:r>
            <a:endParaRPr sz="1400"/>
          </a:p>
          <a:p>
            <a:pPr indent="-342900" lvl="0" marL="342900" rtl="0" algn="l">
              <a:spcBef>
                <a:spcPts val="480"/>
              </a:spcBef>
              <a:spcAft>
                <a:spcPts val="0"/>
              </a:spcAft>
              <a:buSzPts val="2400"/>
              <a:buChar char="●"/>
            </a:pPr>
            <a:r>
              <a:rPr lang="en-US" sz="2400"/>
              <a:t>In reality, </a:t>
            </a:r>
            <a:r>
              <a:rPr b="1" lang="en-US" sz="2400">
                <a:solidFill>
                  <a:srgbClr val="FF0066"/>
                </a:solidFill>
              </a:rPr>
              <a:t>Google, Yahoo, Microsoft all offer advertisers “broad matching”: inexact matches of the bid keywords</a:t>
            </a:r>
            <a:endParaRPr/>
          </a:p>
          <a:p>
            <a:pPr indent="-342900" lvl="0" marL="342900" rtl="0" algn="l">
              <a:spcBef>
                <a:spcPts val="480"/>
              </a:spcBef>
              <a:spcAft>
                <a:spcPts val="0"/>
              </a:spcAft>
              <a:buSzPts val="2400"/>
              <a:buChar char="●"/>
            </a:pPr>
            <a:r>
              <a:rPr b="1" lang="en-US" sz="2400"/>
              <a:t>Examples: subsets, supersets, words with very similar meanings</a:t>
            </a:r>
            <a:endParaRPr/>
          </a:p>
          <a:p>
            <a:pPr indent="-279400" lvl="0" marL="342900" rtl="0" algn="l">
              <a:spcBef>
                <a:spcPts val="200"/>
              </a:spcBef>
              <a:spcAft>
                <a:spcPts val="0"/>
              </a:spcAft>
              <a:buSzPts val="1000"/>
              <a:buNone/>
            </a:pPr>
            <a:r>
              <a:t/>
            </a:r>
            <a:endParaRPr b="1" sz="1000"/>
          </a:p>
          <a:p>
            <a:pPr indent="-342900" lvl="0" marL="342900" rtl="0" algn="l">
              <a:spcBef>
                <a:spcPts val="480"/>
              </a:spcBef>
              <a:spcAft>
                <a:spcPts val="0"/>
              </a:spcAft>
              <a:buSzPts val="2400"/>
              <a:buChar char="●"/>
            </a:pPr>
            <a:r>
              <a:rPr lang="en-US" sz="2400"/>
              <a:t>Charge advertisers based on </a:t>
            </a:r>
            <a:r>
              <a:rPr b="1" lang="en-US" sz="2400">
                <a:solidFill>
                  <a:srgbClr val="008000"/>
                </a:solidFill>
              </a:rPr>
              <a:t>complicated formulas that take into account </a:t>
            </a:r>
            <a:r>
              <a:rPr b="1" lang="en-US" sz="2400">
                <a:solidFill>
                  <a:srgbClr val="FF0000"/>
                </a:solidFill>
              </a:rPr>
              <a:t>how closely related the search query is to the advertiser’s bids</a:t>
            </a:r>
            <a:endParaRPr/>
          </a:p>
          <a:p>
            <a:pPr indent="-342900" lvl="0" marL="342900" rtl="0" algn="l">
              <a:spcBef>
                <a:spcPts val="480"/>
              </a:spcBef>
              <a:spcAft>
                <a:spcPts val="0"/>
              </a:spcAft>
              <a:buSzPts val="2400"/>
              <a:buChar char="●"/>
            </a:pPr>
            <a:r>
              <a:rPr b="1" lang="en-US" sz="2400">
                <a:solidFill>
                  <a:srgbClr val="0000FF"/>
                </a:solidFill>
              </a:rPr>
              <a:t>Proprietary algorithms</a:t>
            </a:r>
            <a:endParaRPr/>
          </a:p>
        </p:txBody>
      </p:sp>
      <p:sp>
        <p:nvSpPr>
          <p:cNvPr id="1029" name="Google Shape;1029;p6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7"/>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Search Ads Overview</a:t>
            </a:r>
            <a:endParaRPr/>
          </a:p>
        </p:txBody>
      </p:sp>
      <p:sp>
        <p:nvSpPr>
          <p:cNvPr id="142" name="Google Shape;142;p7"/>
          <p:cNvSpPr txBox="1"/>
          <p:nvPr>
            <p:ph idx="1" type="body"/>
          </p:nvPr>
        </p:nvSpPr>
        <p:spPr>
          <a:xfrm>
            <a:off x="480451" y="1361575"/>
            <a:ext cx="7772400" cy="4648200"/>
          </a:xfrm>
          <a:prstGeom prst="rect">
            <a:avLst/>
          </a:prstGeom>
          <a:noFill/>
          <a:ln>
            <a:noFill/>
          </a:ln>
        </p:spPr>
        <p:txBody>
          <a:bodyPr anchorCtr="0" anchor="t" bIns="45700" lIns="91425" spcFirstLastPara="1" rIns="91425" wrap="square" tIns="45700">
            <a:noAutofit/>
          </a:bodyPr>
          <a:lstStyle/>
          <a:p>
            <a:pPr indent="-342900" lvl="0" marL="342900" rtl="0" algn="l">
              <a:spcBef>
                <a:spcPts val="0"/>
              </a:spcBef>
              <a:spcAft>
                <a:spcPts val="0"/>
              </a:spcAft>
              <a:buSzPts val="2400"/>
              <a:buChar char="●"/>
            </a:pPr>
            <a:r>
              <a:rPr lang="en-US" sz="2400">
                <a:solidFill>
                  <a:srgbClr val="008000"/>
                </a:solidFill>
              </a:rPr>
              <a:t>Most lucrative venue for on-line advertising: SEARCH</a:t>
            </a:r>
            <a:endParaRPr/>
          </a:p>
          <a:p>
            <a:pPr indent="-342900" lvl="0" marL="342900" rtl="0" algn="l">
              <a:spcBef>
                <a:spcPts val="480"/>
              </a:spcBef>
              <a:spcAft>
                <a:spcPts val="0"/>
              </a:spcAft>
              <a:buSzPts val="2400"/>
              <a:buChar char="●"/>
            </a:pPr>
            <a:r>
              <a:rPr lang="en-US" sz="2400"/>
              <a:t>Impression of an Ad</a:t>
            </a:r>
            <a:endParaRPr/>
          </a:p>
          <a:p>
            <a:pPr indent="-285750" lvl="1" marL="742950" rtl="0" algn="l">
              <a:spcBef>
                <a:spcPts val="400"/>
              </a:spcBef>
              <a:spcAft>
                <a:spcPts val="0"/>
              </a:spcAft>
              <a:buSzPts val="2000"/>
              <a:buChar char="⮚"/>
            </a:pPr>
            <a:r>
              <a:rPr lang="en-US" sz="2000"/>
              <a:t>Ad is displayed </a:t>
            </a:r>
            <a:endParaRPr/>
          </a:p>
          <a:p>
            <a:pPr indent="-285750" lvl="1" marL="742950" rtl="0" algn="l">
              <a:spcBef>
                <a:spcPts val="400"/>
              </a:spcBef>
              <a:spcAft>
                <a:spcPts val="0"/>
              </a:spcAft>
              <a:buSzPts val="2000"/>
              <a:buChar char="⮚"/>
            </a:pPr>
            <a:r>
              <a:rPr lang="en-US" sz="2000"/>
              <a:t>User clicked on the ad link to download the page</a:t>
            </a:r>
            <a:endParaRPr/>
          </a:p>
          <a:p>
            <a:pPr indent="-342900" lvl="0" marL="342900" rtl="0" algn="l">
              <a:spcBef>
                <a:spcPts val="480"/>
              </a:spcBef>
              <a:spcAft>
                <a:spcPts val="0"/>
              </a:spcAft>
              <a:buSzPts val="2400"/>
              <a:buChar char="●"/>
            </a:pPr>
            <a:r>
              <a:rPr lang="en-US" sz="2400"/>
              <a:t>Search engine charges advertisers for impression of their ads</a:t>
            </a:r>
            <a:endParaRPr b="1" sz="2000">
              <a:solidFill>
                <a:srgbClr val="008000"/>
              </a:solidFill>
            </a:endParaRPr>
          </a:p>
          <a:p>
            <a:pPr indent="-342900" lvl="0" marL="342900" rtl="0" algn="l">
              <a:spcBef>
                <a:spcPts val="480"/>
              </a:spcBef>
              <a:spcAft>
                <a:spcPts val="0"/>
              </a:spcAft>
              <a:buSzPts val="2400"/>
              <a:buChar char="●"/>
            </a:pPr>
            <a:r>
              <a:rPr lang="en-US" sz="2400">
                <a:solidFill>
                  <a:srgbClr val="0000FF"/>
                </a:solidFill>
              </a:rPr>
              <a:t>Adwords model (Google): matching search queries to advertisements</a:t>
            </a:r>
            <a:endParaRPr/>
          </a:p>
          <a:p>
            <a:pPr indent="-285750" lvl="1" marL="742950" rtl="0" algn="l">
              <a:spcBef>
                <a:spcPts val="400"/>
              </a:spcBef>
              <a:spcAft>
                <a:spcPts val="0"/>
              </a:spcAft>
              <a:buSzPts val="2000"/>
              <a:buChar char="⮚"/>
            </a:pPr>
            <a:r>
              <a:rPr lang="en-US" sz="2000"/>
              <a:t>Require algorithms for optimizing this assignment</a:t>
            </a:r>
            <a:endParaRPr/>
          </a:p>
          <a:p>
            <a:pPr indent="-228600" lvl="2" marL="1143000" rtl="0" algn="l">
              <a:spcBef>
                <a:spcPts val="360"/>
              </a:spcBef>
              <a:spcAft>
                <a:spcPts val="0"/>
              </a:spcAft>
              <a:buSzPts val="1800"/>
              <a:buFont typeface="Calibri"/>
              <a:buChar char="•"/>
            </a:pPr>
            <a:r>
              <a:rPr b="1" lang="en-US" sz="1800">
                <a:solidFill>
                  <a:srgbClr val="FF0066"/>
                </a:solidFill>
              </a:rPr>
              <a:t>Greedy</a:t>
            </a:r>
            <a:r>
              <a:rPr lang="en-US" sz="1800"/>
              <a:t> algorithms</a:t>
            </a:r>
            <a:endParaRPr/>
          </a:p>
          <a:p>
            <a:pPr indent="-228600" lvl="2" marL="1143000" rtl="0" algn="l">
              <a:spcBef>
                <a:spcPts val="360"/>
              </a:spcBef>
              <a:spcAft>
                <a:spcPts val="0"/>
              </a:spcAft>
              <a:buSzPts val="1800"/>
              <a:buFont typeface="Calibri"/>
              <a:buChar char="•"/>
            </a:pPr>
            <a:r>
              <a:rPr b="1" lang="en-US" sz="1800">
                <a:solidFill>
                  <a:srgbClr val="FF0066"/>
                </a:solidFill>
              </a:rPr>
              <a:t>Online </a:t>
            </a:r>
            <a:r>
              <a:rPr lang="en-US" sz="1800"/>
              <a:t>algorithms</a:t>
            </a:r>
            <a:endParaRPr/>
          </a:p>
        </p:txBody>
      </p:sp>
      <p:sp>
        <p:nvSpPr>
          <p:cNvPr id="143" name="Google Shape;143;p7"/>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grpSp>
        <p:nvGrpSpPr>
          <p:cNvPr id="144" name="Google Shape;144;p7"/>
          <p:cNvGrpSpPr/>
          <p:nvPr/>
        </p:nvGrpSpPr>
        <p:grpSpPr>
          <a:xfrm>
            <a:off x="4754478" y="4365998"/>
            <a:ext cx="4008522" cy="2260854"/>
            <a:chOff x="4944978" y="4444746"/>
            <a:chExt cx="4008522" cy="2260854"/>
          </a:xfrm>
        </p:grpSpPr>
        <p:sp>
          <p:nvSpPr>
            <p:cNvPr id="145" name="Google Shape;145;p7"/>
            <p:cNvSpPr/>
            <p:nvPr/>
          </p:nvSpPr>
          <p:spPr>
            <a:xfrm>
              <a:off x="6338637" y="5422232"/>
              <a:ext cx="1143000" cy="609600"/>
            </a:xfrm>
            <a:prstGeom prst="ellipse">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2400"/>
                <a:buFont typeface="Tahoma"/>
                <a:buNone/>
              </a:pPr>
              <a:r>
                <a:rPr b="0" i="0" lang="en-US" sz="2400" u="none" cap="none" strike="noStrike">
                  <a:solidFill>
                    <a:schemeClr val="dk1"/>
                  </a:solidFill>
                  <a:latin typeface="Tahoma"/>
                  <a:ea typeface="Tahoma"/>
                  <a:cs typeface="Tahoma"/>
                  <a:sym typeface="Tahoma"/>
                </a:rPr>
                <a:t>You</a:t>
              </a:r>
              <a:endParaRPr/>
            </a:p>
          </p:txBody>
        </p:sp>
        <p:sp>
          <p:nvSpPr>
            <p:cNvPr id="146" name="Google Shape;146;p7"/>
            <p:cNvSpPr/>
            <p:nvPr/>
          </p:nvSpPr>
          <p:spPr>
            <a:xfrm>
              <a:off x="4953000" y="5153527"/>
              <a:ext cx="1143000" cy="485273"/>
            </a:xfrm>
            <a:prstGeom prst="ellipse">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Tahoma"/>
                <a:buNone/>
              </a:pPr>
              <a:r>
                <a:rPr b="0" i="0" lang="en-US" sz="1400" u="none" cap="none" strike="noStrike">
                  <a:solidFill>
                    <a:schemeClr val="dk1"/>
                  </a:solidFill>
                  <a:latin typeface="Tahoma"/>
                  <a:ea typeface="Tahoma"/>
                  <a:cs typeface="Tahoma"/>
                  <a:sym typeface="Tahoma"/>
                </a:rPr>
                <a:t>Advsr 1</a:t>
              </a:r>
              <a:endParaRPr/>
            </a:p>
          </p:txBody>
        </p:sp>
        <p:sp>
          <p:nvSpPr>
            <p:cNvPr id="147" name="Google Shape;147;p7"/>
            <p:cNvSpPr/>
            <p:nvPr/>
          </p:nvSpPr>
          <p:spPr>
            <a:xfrm>
              <a:off x="4944978" y="5702969"/>
              <a:ext cx="1143000" cy="485273"/>
            </a:xfrm>
            <a:prstGeom prst="ellipse">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Tahoma"/>
                <a:buNone/>
              </a:pPr>
              <a:r>
                <a:rPr b="0" i="0" lang="en-US" sz="1400" u="none" cap="none" strike="noStrike">
                  <a:solidFill>
                    <a:schemeClr val="dk1"/>
                  </a:solidFill>
                  <a:latin typeface="Tahoma"/>
                  <a:ea typeface="Tahoma"/>
                  <a:cs typeface="Tahoma"/>
                  <a:sym typeface="Tahoma"/>
                </a:rPr>
                <a:t>Advsr 2</a:t>
              </a:r>
              <a:endParaRPr/>
            </a:p>
          </p:txBody>
        </p:sp>
        <p:sp>
          <p:nvSpPr>
            <p:cNvPr id="148" name="Google Shape;148;p7"/>
            <p:cNvSpPr/>
            <p:nvPr/>
          </p:nvSpPr>
          <p:spPr>
            <a:xfrm>
              <a:off x="4948989" y="6220327"/>
              <a:ext cx="1143000" cy="485273"/>
            </a:xfrm>
            <a:prstGeom prst="ellipse">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Tahoma"/>
                <a:buNone/>
              </a:pPr>
              <a:r>
                <a:rPr b="0" i="0" lang="en-US" sz="1400" u="none" cap="none" strike="noStrike">
                  <a:solidFill>
                    <a:schemeClr val="dk1"/>
                  </a:solidFill>
                  <a:latin typeface="Tahoma"/>
                  <a:ea typeface="Tahoma"/>
                  <a:cs typeface="Tahoma"/>
                  <a:sym typeface="Tahoma"/>
                </a:rPr>
                <a:t>Advsr N</a:t>
              </a:r>
              <a:endParaRPr/>
            </a:p>
          </p:txBody>
        </p:sp>
        <p:sp>
          <p:nvSpPr>
            <p:cNvPr id="149" name="Google Shape;149;p7"/>
            <p:cNvSpPr/>
            <p:nvPr/>
          </p:nvSpPr>
          <p:spPr>
            <a:xfrm>
              <a:off x="7315200" y="4444746"/>
              <a:ext cx="1638300" cy="485273"/>
            </a:xfrm>
            <a:prstGeom prst="ellipse">
              <a:avLst/>
            </a:prstGeom>
            <a:noFill/>
            <a:ln cap="flat" cmpd="sng" w="9525">
              <a:solidFill>
                <a:schemeClr val="dk1"/>
              </a:solidFill>
              <a:prstDash val="solid"/>
              <a:round/>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600"/>
                <a:buFont typeface="Tahoma"/>
                <a:buNone/>
              </a:pPr>
              <a:r>
                <a:rPr b="0" i="0" lang="en-US" sz="1600" u="none" cap="none" strike="noStrike">
                  <a:solidFill>
                    <a:schemeClr val="dk1"/>
                  </a:solidFill>
                  <a:latin typeface="Tahoma"/>
                  <a:ea typeface="Tahoma"/>
                  <a:cs typeface="Tahoma"/>
                  <a:sym typeface="Tahoma"/>
                </a:rPr>
                <a:t>Customer</a:t>
              </a:r>
              <a:endParaRPr/>
            </a:p>
          </p:txBody>
        </p:sp>
        <p:sp>
          <p:nvSpPr>
            <p:cNvPr id="150" name="Google Shape;150;p7"/>
            <p:cNvSpPr txBox="1"/>
            <p:nvPr/>
          </p:nvSpPr>
          <p:spPr>
            <a:xfrm>
              <a:off x="7766441" y="5562600"/>
              <a:ext cx="1033360" cy="30777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ahoma"/>
                  <a:ea typeface="Tahoma"/>
                  <a:cs typeface="Tahoma"/>
                  <a:sym typeface="Tahoma"/>
                </a:rPr>
                <a:t>impression</a:t>
              </a:r>
              <a:endParaRPr/>
            </a:p>
          </p:txBody>
        </p:sp>
        <p:cxnSp>
          <p:nvCxnSpPr>
            <p:cNvPr id="151" name="Google Shape;151;p7"/>
            <p:cNvCxnSpPr>
              <a:stCxn id="149" idx="3"/>
              <a:endCxn id="145" idx="0"/>
            </p:cNvCxnSpPr>
            <p:nvPr/>
          </p:nvCxnSpPr>
          <p:spPr>
            <a:xfrm flipH="1">
              <a:off x="6910123" y="4858952"/>
              <a:ext cx="645000" cy="563400"/>
            </a:xfrm>
            <a:prstGeom prst="straightConnector1">
              <a:avLst/>
            </a:prstGeom>
            <a:solidFill>
              <a:schemeClr val="accent1"/>
            </a:solidFill>
            <a:ln cap="flat" cmpd="sng" w="9525">
              <a:solidFill>
                <a:schemeClr val="dk1"/>
              </a:solidFill>
              <a:prstDash val="solid"/>
              <a:round/>
              <a:headEnd len="sm" w="sm" type="none"/>
              <a:tailEnd len="med" w="med" type="triangle"/>
            </a:ln>
          </p:spPr>
        </p:cxnSp>
        <p:sp>
          <p:nvSpPr>
            <p:cNvPr id="152" name="Google Shape;152;p7"/>
            <p:cNvSpPr txBox="1"/>
            <p:nvPr/>
          </p:nvSpPr>
          <p:spPr>
            <a:xfrm>
              <a:off x="7010400" y="4886980"/>
              <a:ext cx="756041"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400">
                  <a:solidFill>
                    <a:schemeClr val="dk1"/>
                  </a:solidFill>
                  <a:latin typeface="Tahoma"/>
                  <a:ea typeface="Tahoma"/>
                  <a:cs typeface="Tahoma"/>
                  <a:sym typeface="Tahoma"/>
                </a:rPr>
                <a:t>search </a:t>
              </a:r>
              <a:endParaRPr/>
            </a:p>
            <a:p>
              <a:pPr indent="0" lvl="0" marL="0" marR="0" rtl="0" algn="l">
                <a:spcBef>
                  <a:spcPts val="0"/>
                </a:spcBef>
                <a:spcAft>
                  <a:spcPts val="0"/>
                </a:spcAft>
                <a:buNone/>
              </a:pPr>
              <a:r>
                <a:rPr lang="en-US" sz="1400">
                  <a:solidFill>
                    <a:schemeClr val="dk1"/>
                  </a:solidFill>
                  <a:latin typeface="Tahoma"/>
                  <a:ea typeface="Tahoma"/>
                  <a:cs typeface="Tahoma"/>
                  <a:sym typeface="Tahoma"/>
                </a:rPr>
                <a:t>query</a:t>
              </a:r>
              <a:endParaRPr/>
            </a:p>
          </p:txBody>
        </p:sp>
        <p:cxnSp>
          <p:nvCxnSpPr>
            <p:cNvPr id="153" name="Google Shape;153;p7"/>
            <p:cNvCxnSpPr>
              <a:stCxn id="145" idx="6"/>
              <a:endCxn id="150" idx="1"/>
            </p:cNvCxnSpPr>
            <p:nvPr/>
          </p:nvCxnSpPr>
          <p:spPr>
            <a:xfrm flipH="1" rot="10800000">
              <a:off x="7481637" y="5716532"/>
              <a:ext cx="284700" cy="10500"/>
            </a:xfrm>
            <a:prstGeom prst="straightConnector1">
              <a:avLst/>
            </a:prstGeom>
            <a:solidFill>
              <a:schemeClr val="accent1"/>
            </a:solidFill>
            <a:ln cap="flat" cmpd="sng" w="9525">
              <a:solidFill>
                <a:schemeClr val="dk1"/>
              </a:solidFill>
              <a:prstDash val="solid"/>
              <a:round/>
              <a:headEnd len="sm" w="sm" type="none"/>
              <a:tailEnd len="med" w="med" type="triangle"/>
            </a:ln>
          </p:spPr>
        </p:cxnSp>
        <p:cxnSp>
          <p:nvCxnSpPr>
            <p:cNvPr id="154" name="Google Shape;154;p7"/>
            <p:cNvCxnSpPr>
              <a:stCxn id="150" idx="0"/>
              <a:endCxn id="149" idx="4"/>
            </p:cNvCxnSpPr>
            <p:nvPr/>
          </p:nvCxnSpPr>
          <p:spPr>
            <a:xfrm rot="10800000">
              <a:off x="8134321" y="4929900"/>
              <a:ext cx="148800" cy="632700"/>
            </a:xfrm>
            <a:prstGeom prst="straightConnector1">
              <a:avLst/>
            </a:prstGeom>
            <a:solidFill>
              <a:schemeClr val="accent1"/>
            </a:solidFill>
            <a:ln cap="flat" cmpd="sng" w="9525">
              <a:solidFill>
                <a:schemeClr val="dk1"/>
              </a:solidFill>
              <a:prstDash val="solid"/>
              <a:round/>
              <a:headEnd len="sm" w="sm" type="none"/>
              <a:tailEnd len="med" w="med" type="triangle"/>
            </a:ln>
          </p:spPr>
        </p:cxnSp>
        <p:cxnSp>
          <p:nvCxnSpPr>
            <p:cNvPr id="155" name="Google Shape;155;p7"/>
            <p:cNvCxnSpPr>
              <a:stCxn id="146" idx="6"/>
              <a:endCxn id="145" idx="1"/>
            </p:cNvCxnSpPr>
            <p:nvPr/>
          </p:nvCxnSpPr>
          <p:spPr>
            <a:xfrm>
              <a:off x="6096000" y="5396164"/>
              <a:ext cx="410100" cy="115200"/>
            </a:xfrm>
            <a:prstGeom prst="straightConnector1">
              <a:avLst/>
            </a:prstGeom>
            <a:solidFill>
              <a:schemeClr val="accent1"/>
            </a:solidFill>
            <a:ln cap="flat" cmpd="sng" w="9525">
              <a:solidFill>
                <a:schemeClr val="dk1"/>
              </a:solidFill>
              <a:prstDash val="solid"/>
              <a:round/>
              <a:headEnd len="sm" w="sm" type="none"/>
              <a:tailEnd len="med" w="med" type="triangle"/>
            </a:ln>
          </p:spPr>
        </p:cxnSp>
        <p:cxnSp>
          <p:nvCxnSpPr>
            <p:cNvPr id="156" name="Google Shape;156;p7"/>
            <p:cNvCxnSpPr>
              <a:stCxn id="147" idx="6"/>
            </p:cNvCxnSpPr>
            <p:nvPr/>
          </p:nvCxnSpPr>
          <p:spPr>
            <a:xfrm flipH="1" rot="10800000">
              <a:off x="6087978" y="5850506"/>
              <a:ext cx="299100" cy="95100"/>
            </a:xfrm>
            <a:prstGeom prst="straightConnector1">
              <a:avLst/>
            </a:prstGeom>
            <a:solidFill>
              <a:schemeClr val="accent1"/>
            </a:solidFill>
            <a:ln cap="flat" cmpd="sng" w="9525">
              <a:solidFill>
                <a:schemeClr val="dk1"/>
              </a:solidFill>
              <a:prstDash val="solid"/>
              <a:round/>
              <a:headEnd len="sm" w="sm" type="none"/>
              <a:tailEnd len="med" w="med" type="triangle"/>
            </a:ln>
          </p:spPr>
        </p:cxnSp>
        <p:cxnSp>
          <p:nvCxnSpPr>
            <p:cNvPr id="157" name="Google Shape;157;p7"/>
            <p:cNvCxnSpPr>
              <a:stCxn id="148" idx="6"/>
            </p:cNvCxnSpPr>
            <p:nvPr/>
          </p:nvCxnSpPr>
          <p:spPr>
            <a:xfrm flipH="1" rot="10800000">
              <a:off x="6091989" y="5977564"/>
              <a:ext cx="590100" cy="485400"/>
            </a:xfrm>
            <a:prstGeom prst="straightConnector1">
              <a:avLst/>
            </a:prstGeom>
            <a:solidFill>
              <a:schemeClr val="accent1"/>
            </a:solidFill>
            <a:ln cap="flat" cmpd="sng" w="9525">
              <a:solidFill>
                <a:schemeClr val="dk1"/>
              </a:solidFill>
              <a:prstDash val="solid"/>
              <a:round/>
              <a:headEnd len="sm" w="sm" type="none"/>
              <a:tailEnd len="med" w="med" type="triangle"/>
            </a:ln>
          </p:spPr>
        </p:cxnSp>
      </p:grpSp>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 name="Shape 1033"/>
        <p:cNvGrpSpPr/>
        <p:nvPr/>
      </p:nvGrpSpPr>
      <p:grpSpPr>
        <a:xfrm>
          <a:off x="0" y="0"/>
          <a:ext cx="0" cy="0"/>
          <a:chOff x="0" y="0"/>
          <a:chExt cx="0" cy="0"/>
        </a:xfrm>
      </p:grpSpPr>
      <p:sp>
        <p:nvSpPr>
          <p:cNvPr id="1034" name="Google Shape;1034;p70"/>
          <p:cNvSpPr txBox="1"/>
          <p:nvPr>
            <p:ph type="title"/>
          </p:nvPr>
        </p:nvSpPr>
        <p:spPr>
          <a:xfrm>
            <a:off x="685800" y="381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Adwords Aspects Not in Our Model</a:t>
            </a:r>
            <a:endParaRPr/>
          </a:p>
        </p:txBody>
      </p:sp>
      <p:sp>
        <p:nvSpPr>
          <p:cNvPr id="1035" name="Google Shape;1035;p70"/>
          <p:cNvSpPr txBox="1"/>
          <p:nvPr>
            <p:ph idx="1" type="body"/>
          </p:nvPr>
        </p:nvSpPr>
        <p:spPr>
          <a:xfrm>
            <a:off x="685800" y="1104900"/>
            <a:ext cx="8229600" cy="4648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SzPts val="2400"/>
              <a:buNone/>
            </a:pPr>
            <a:r>
              <a:rPr b="1" lang="en-US" sz="2400"/>
              <a:t>Charging Advertisers for Clicks</a:t>
            </a:r>
            <a:endParaRPr/>
          </a:p>
          <a:p>
            <a:pPr indent="-342900" lvl="0" marL="342900" rtl="0" algn="l">
              <a:spcBef>
                <a:spcPts val="480"/>
              </a:spcBef>
              <a:spcAft>
                <a:spcPts val="0"/>
              </a:spcAft>
              <a:buSzPts val="2400"/>
              <a:buChar char="●"/>
            </a:pPr>
            <a:r>
              <a:rPr b="1" lang="en-US" sz="2400">
                <a:solidFill>
                  <a:srgbClr val="0000FF"/>
                </a:solidFill>
              </a:rPr>
              <a:t>In our simplified model, when a user clicks on an ad, the advertiser is charged the amount they bid</a:t>
            </a:r>
            <a:endParaRPr/>
          </a:p>
          <a:p>
            <a:pPr indent="-342900" lvl="0" marL="342900" rtl="0" algn="l">
              <a:spcBef>
                <a:spcPts val="480"/>
              </a:spcBef>
              <a:spcAft>
                <a:spcPts val="0"/>
              </a:spcAft>
              <a:buSzPts val="2400"/>
              <a:buChar char="●"/>
            </a:pPr>
            <a:r>
              <a:rPr lang="en-US" sz="2400"/>
              <a:t>Known as a </a:t>
            </a:r>
            <a:r>
              <a:rPr b="1" lang="en-US" sz="2400">
                <a:solidFill>
                  <a:srgbClr val="FF0066"/>
                </a:solidFill>
              </a:rPr>
              <a:t>first-price auction</a:t>
            </a:r>
            <a:endParaRPr/>
          </a:p>
          <a:p>
            <a:pPr indent="-342900" lvl="0" marL="342900" rtl="0" algn="l">
              <a:spcBef>
                <a:spcPts val="480"/>
              </a:spcBef>
              <a:spcAft>
                <a:spcPts val="0"/>
              </a:spcAft>
              <a:buSzPts val="2400"/>
              <a:buChar char="●"/>
            </a:pPr>
            <a:r>
              <a:rPr b="1" lang="en-US" sz="2400"/>
              <a:t>In reality, search engines use a more complicated system known as a </a:t>
            </a:r>
            <a:r>
              <a:rPr b="1" lang="en-US" sz="2400">
                <a:solidFill>
                  <a:srgbClr val="FF0066"/>
                </a:solidFill>
              </a:rPr>
              <a:t>second-price auction</a:t>
            </a:r>
            <a:endParaRPr/>
          </a:p>
          <a:p>
            <a:pPr indent="-342900" lvl="0" marL="342900" rtl="0" algn="l">
              <a:spcBef>
                <a:spcPts val="480"/>
              </a:spcBef>
              <a:spcAft>
                <a:spcPts val="0"/>
              </a:spcAft>
              <a:buSzPts val="2400"/>
              <a:buChar char="●"/>
            </a:pPr>
            <a:r>
              <a:rPr b="1" lang="en-US" sz="2400">
                <a:solidFill>
                  <a:srgbClr val="008000"/>
                </a:solidFill>
              </a:rPr>
              <a:t>Each advertiser pays approximately the bid of the advertiser who placed immediately behind them in the auction</a:t>
            </a:r>
            <a:endParaRPr/>
          </a:p>
          <a:p>
            <a:pPr indent="-285750" lvl="1" marL="742950" rtl="0" algn="l">
              <a:spcBef>
                <a:spcPts val="400"/>
              </a:spcBef>
              <a:spcAft>
                <a:spcPts val="0"/>
              </a:spcAft>
              <a:buSzPts val="2000"/>
              <a:buChar char="⮚"/>
            </a:pPr>
            <a:r>
              <a:rPr lang="en-US" sz="2000"/>
              <a:t>Example: </a:t>
            </a:r>
            <a:r>
              <a:rPr b="1" lang="en-US" sz="2000"/>
              <a:t>First-place advertiser would pay the bid of the second-place advertiser plus one cent</a:t>
            </a:r>
            <a:endParaRPr/>
          </a:p>
          <a:p>
            <a:pPr indent="-342900" lvl="0" marL="342900" rtl="0" algn="l">
              <a:spcBef>
                <a:spcPts val="480"/>
              </a:spcBef>
              <a:spcAft>
                <a:spcPts val="0"/>
              </a:spcAft>
              <a:buSzPts val="2400"/>
              <a:buChar char="●"/>
            </a:pPr>
            <a:r>
              <a:rPr b="1" lang="en-US" sz="2400">
                <a:solidFill>
                  <a:srgbClr val="0000FF"/>
                </a:solidFill>
              </a:rPr>
              <a:t>Less susceptible to being gamed by advertisers than first-price auctions</a:t>
            </a:r>
            <a:endParaRPr/>
          </a:p>
          <a:p>
            <a:pPr indent="-342900" lvl="0" marL="342900" rtl="0" algn="l">
              <a:spcBef>
                <a:spcPts val="480"/>
              </a:spcBef>
              <a:spcAft>
                <a:spcPts val="0"/>
              </a:spcAft>
              <a:buSzPts val="2400"/>
              <a:buChar char="●"/>
            </a:pPr>
            <a:r>
              <a:rPr b="1" lang="en-US" sz="2400">
                <a:solidFill>
                  <a:srgbClr val="FF0066"/>
                </a:solidFill>
              </a:rPr>
              <a:t>Lead to higher revenues for search engines</a:t>
            </a:r>
            <a:endParaRPr/>
          </a:p>
          <a:p>
            <a:pPr indent="-285750" lvl="1" marL="742950" rtl="0" algn="l">
              <a:spcBef>
                <a:spcPts val="240"/>
              </a:spcBef>
              <a:spcAft>
                <a:spcPts val="0"/>
              </a:spcAft>
              <a:buSzPts val="1200"/>
              <a:buChar char="⮚"/>
            </a:pPr>
            <a:r>
              <a:rPr lang="en-US" sz="1200"/>
              <a:t>https://blogs.cornell.edu/info2040/2012/10/27/google-adwords-auction-a-second-price-sealed-bid-auction/</a:t>
            </a:r>
            <a:endParaRPr/>
          </a:p>
        </p:txBody>
      </p:sp>
      <p:sp>
        <p:nvSpPr>
          <p:cNvPr id="1036" name="Google Shape;1036;p70"/>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8"/>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Google AdWords</a:t>
            </a:r>
            <a:endParaRPr/>
          </a:p>
        </p:txBody>
      </p:sp>
      <p:sp>
        <p:nvSpPr>
          <p:cNvPr id="163" name="Google Shape;163;p8"/>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64" name="Google Shape;164;p8"/>
          <p:cNvPicPr preferRelativeResize="0"/>
          <p:nvPr/>
        </p:nvPicPr>
        <p:blipFill rotWithShape="1">
          <a:blip r:embed="rId3">
            <a:alphaModFix/>
          </a:blip>
          <a:srcRect b="0" l="0" r="0" t="0"/>
          <a:stretch/>
        </p:blipFill>
        <p:spPr>
          <a:xfrm>
            <a:off x="20053" y="1600200"/>
            <a:ext cx="8866477" cy="412353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9"/>
          <p:cNvSpPr txBox="1"/>
          <p:nvPr>
            <p:ph type="title"/>
          </p:nvPr>
        </p:nvSpPr>
        <p:spPr>
          <a:xfrm>
            <a:off x="685800" y="304800"/>
            <a:ext cx="7772400" cy="1143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Google AdWords</a:t>
            </a:r>
            <a:endParaRPr/>
          </a:p>
        </p:txBody>
      </p:sp>
      <p:sp>
        <p:nvSpPr>
          <p:cNvPr id="170" name="Google Shape;170;p9"/>
          <p:cNvSpPr txBox="1"/>
          <p:nvPr>
            <p:ph idx="12" type="sldNum"/>
          </p:nvPr>
        </p:nvSpPr>
        <p:spPr>
          <a:xfrm>
            <a:off x="6553200" y="6248400"/>
            <a:ext cx="1905000" cy="457200"/>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71" name="Google Shape;171;p9"/>
          <p:cNvPicPr preferRelativeResize="0"/>
          <p:nvPr/>
        </p:nvPicPr>
        <p:blipFill rotWithShape="1">
          <a:blip r:embed="rId3">
            <a:alphaModFix/>
          </a:blip>
          <a:srcRect b="0" l="0" r="0" t="0"/>
          <a:stretch/>
        </p:blipFill>
        <p:spPr>
          <a:xfrm>
            <a:off x="152400" y="1326822"/>
            <a:ext cx="8305800" cy="50006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ydataMiningtemplat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2002-03-23T20:14:09Z</dcterms:created>
  <dc:creator>Jeff Ullman</dc:creator>
</cp:coreProperties>
</file>